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0" r:id="rId1"/>
  </p:sldMasterIdLst>
  <p:notesMasterIdLst>
    <p:notesMasterId r:id="rId35"/>
  </p:notesMasterIdLst>
  <p:handoutMasterIdLst>
    <p:handoutMasterId r:id="rId36"/>
  </p:handoutMasterIdLst>
  <p:sldIdLst>
    <p:sldId id="330" r:id="rId2"/>
    <p:sldId id="392" r:id="rId3"/>
    <p:sldId id="395" r:id="rId4"/>
    <p:sldId id="329" r:id="rId5"/>
    <p:sldId id="380" r:id="rId6"/>
    <p:sldId id="379" r:id="rId7"/>
    <p:sldId id="393" r:id="rId8"/>
    <p:sldId id="272" r:id="rId9"/>
    <p:sldId id="332" r:id="rId10"/>
    <p:sldId id="335" r:id="rId11"/>
    <p:sldId id="336" r:id="rId12"/>
    <p:sldId id="337" r:id="rId13"/>
    <p:sldId id="290" r:id="rId14"/>
    <p:sldId id="357" r:id="rId15"/>
    <p:sldId id="381" r:id="rId16"/>
    <p:sldId id="382" r:id="rId17"/>
    <p:sldId id="346" r:id="rId18"/>
    <p:sldId id="341" r:id="rId19"/>
    <p:sldId id="377" r:id="rId20"/>
    <p:sldId id="378" r:id="rId21"/>
    <p:sldId id="375" r:id="rId22"/>
    <p:sldId id="351" r:id="rId23"/>
    <p:sldId id="352" r:id="rId24"/>
    <p:sldId id="353" r:id="rId25"/>
    <p:sldId id="356" r:id="rId26"/>
    <p:sldId id="390" r:id="rId27"/>
    <p:sldId id="383" r:id="rId28"/>
    <p:sldId id="384" r:id="rId29"/>
    <p:sldId id="385" r:id="rId30"/>
    <p:sldId id="386" r:id="rId31"/>
    <p:sldId id="387" r:id="rId32"/>
    <p:sldId id="388" r:id="rId33"/>
    <p:sldId id="396"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elet Finkelstein" initials="A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33FF"/>
    <a:srgbClr val="CCCC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70" autoAdjust="0"/>
    <p:restoredTop sz="99644" autoAdjust="0"/>
  </p:normalViewPr>
  <p:slideViewPr>
    <p:cSldViewPr>
      <p:cViewPr>
        <p:scale>
          <a:sx n="100" d="100"/>
          <a:sy n="100" d="100"/>
        </p:scale>
        <p:origin x="-1170" y="-288"/>
      </p:cViewPr>
      <p:guideLst>
        <p:guide orient="horz" pos="2160"/>
        <p:guide pos="2880"/>
        <p:guide pos="5328"/>
        <p:guide pos="5472"/>
      </p:guideLst>
    </p:cSldViewPr>
  </p:slideViewPr>
  <p:outlineViewPr>
    <p:cViewPr>
      <p:scale>
        <a:sx n="33" d="100"/>
        <a:sy n="33" d="100"/>
      </p:scale>
      <p:origin x="269" y="130795"/>
    </p:cViewPr>
  </p:outlineViewPr>
  <p:notesTextViewPr>
    <p:cViewPr>
      <p:scale>
        <a:sx n="100" d="100"/>
        <a:sy n="100" d="100"/>
      </p:scale>
      <p:origin x="0" y="0"/>
    </p:cViewPr>
  </p:notesTextViewPr>
  <p:sorterViewPr>
    <p:cViewPr varScale="1">
      <p:scale>
        <a:sx n="1" d="1"/>
        <a:sy n="1" d="1"/>
      </p:scale>
      <p:origin x="0" y="11563"/>
    </p:cViewPr>
  </p:sorterViewPr>
  <p:notesViewPr>
    <p:cSldViewPr>
      <p:cViewPr varScale="1">
        <p:scale>
          <a:sx n="41" d="100"/>
          <a:sy n="41" d="100"/>
        </p:scale>
        <p:origin x="-2112" y="-91"/>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ABC\TRAINING\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plotArea>
      <c:layout>
        <c:manualLayout>
          <c:layoutTarget val="inner"/>
          <c:xMode val="edge"/>
          <c:yMode val="edge"/>
          <c:x val="0.18370639269308506"/>
          <c:y val="9.0452344534266732E-2"/>
          <c:w val="0.71424091085836494"/>
          <c:h val="0.78140775417102049"/>
        </c:manualLayout>
      </c:layout>
      <c:barChart>
        <c:barDir val="col"/>
        <c:grouping val="percentStacked"/>
        <c:ser>
          <c:idx val="0"/>
          <c:order val="0"/>
          <c:tx>
            <c:strRef>
              <c:f>Sheet1!$A$48</c:f>
              <c:strCache>
                <c:ptCount val="1"/>
                <c:pt idx="0">
                  <c:v>Growth + planned exit</c:v>
                </c:pt>
              </c:strCache>
            </c:strRef>
          </c:tx>
          <c:spPr>
            <a:solidFill>
              <a:srgbClr val="000000"/>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Sheet1!$B$48:$F$48</c:f>
              <c:numCache>
                <c:formatCode>General</c:formatCode>
                <c:ptCount val="5"/>
                <c:pt idx="0">
                  <c:v>65</c:v>
                </c:pt>
                <c:pt idx="1">
                  <c:v>52</c:v>
                </c:pt>
                <c:pt idx="2">
                  <c:v>77</c:v>
                </c:pt>
                <c:pt idx="3">
                  <c:v>70</c:v>
                </c:pt>
              </c:numCache>
            </c:numRef>
          </c:val>
        </c:ser>
        <c:ser>
          <c:idx val="1"/>
          <c:order val="1"/>
          <c:tx>
            <c:strRef>
              <c:f>Sheet1!$A$49</c:f>
              <c:strCache>
                <c:ptCount val="1"/>
                <c:pt idx="0">
                  <c:v>Growth + unplanned exit</c:v>
                </c:pt>
              </c:strCache>
            </c:strRef>
          </c:tx>
          <c:spPr>
            <a:pattFill prst="wdDnDiag">
              <a:fgClr>
                <a:srgbClr val="000000"/>
              </a:fgClr>
              <a:bgClr>
                <a:srgbClr val="FFFFFF"/>
              </a:bgClr>
            </a:patt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Sheet1!$B$49:$F$49</c:f>
              <c:numCache>
                <c:formatCode>General</c:formatCode>
                <c:ptCount val="5"/>
                <c:pt idx="0">
                  <c:v>20</c:v>
                </c:pt>
                <c:pt idx="1">
                  <c:v>10</c:v>
                </c:pt>
                <c:pt idx="2">
                  <c:v>6</c:v>
                </c:pt>
                <c:pt idx="3">
                  <c:v>3</c:v>
                </c:pt>
              </c:numCache>
            </c:numRef>
          </c:val>
        </c:ser>
        <c:ser>
          <c:idx val="2"/>
          <c:order val="2"/>
          <c:tx>
            <c:strRef>
              <c:f>Sheet1!$A$50</c:f>
              <c:strCache>
                <c:ptCount val="1"/>
                <c:pt idx="0">
                  <c:v>No Growth, Planned Exit</c:v>
                </c:pt>
              </c:strCache>
            </c:strRef>
          </c:tx>
          <c:spPr>
            <a:solidFill>
              <a:srgbClr val="FFFFFF"/>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Sheet1!$B$50:$F$50</c:f>
              <c:numCache>
                <c:formatCode>General</c:formatCode>
                <c:ptCount val="5"/>
                <c:pt idx="0">
                  <c:v>5</c:v>
                </c:pt>
                <c:pt idx="1">
                  <c:v>5</c:v>
                </c:pt>
                <c:pt idx="2">
                  <c:v>2</c:v>
                </c:pt>
                <c:pt idx="3">
                  <c:v>5</c:v>
                </c:pt>
              </c:numCache>
            </c:numRef>
          </c:val>
        </c:ser>
        <c:ser>
          <c:idx val="3"/>
          <c:order val="3"/>
          <c:tx>
            <c:strRef>
              <c:f>Sheet1!$A$51</c:f>
              <c:strCache>
                <c:ptCount val="1"/>
                <c:pt idx="0">
                  <c:v>No Growth, unplanned exit</c:v>
                </c:pt>
              </c:strCache>
            </c:strRef>
          </c:tx>
          <c:spPr>
            <a:solidFill>
              <a:srgbClr val="CCCCFF"/>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Sheet1!$B$51:$F$51</c:f>
              <c:numCache>
                <c:formatCode>General</c:formatCode>
                <c:ptCount val="5"/>
                <c:pt idx="0">
                  <c:v>10</c:v>
                </c:pt>
                <c:pt idx="1">
                  <c:v>33</c:v>
                </c:pt>
                <c:pt idx="2">
                  <c:v>15</c:v>
                </c:pt>
                <c:pt idx="3">
                  <c:v>22</c:v>
                </c:pt>
              </c:numCache>
            </c:numRef>
          </c:val>
        </c:ser>
        <c:overlap val="100"/>
        <c:axId val="57933824"/>
        <c:axId val="57935744"/>
      </c:barChart>
      <c:catAx>
        <c:axId val="57933824"/>
        <c:scaling>
          <c:orientation val="minMax"/>
        </c:scaling>
        <c:axPos val="b"/>
        <c:numFmt formatCode="General" sourceLinked="1"/>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57935744"/>
        <c:crosses val="autoZero"/>
        <c:auto val="1"/>
        <c:lblAlgn val="ctr"/>
        <c:lblOffset val="100"/>
        <c:tickLblSkip val="1"/>
        <c:tickMarkSkip val="1"/>
      </c:catAx>
      <c:valAx>
        <c:axId val="57935744"/>
        <c:scaling>
          <c:orientation val="minMax"/>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he-IL"/>
          </a:p>
        </c:txPr>
        <c:crossAx val="57933824"/>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72232529527559386"/>
          <c:y val="0.31351431817291642"/>
          <c:w val="0.27767470472441091"/>
          <c:h val="0.27346887609198212"/>
        </c:manualLayout>
      </c:layou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he-IL"/>
        </a:p>
      </c:txPr>
    </c:legend>
    <c:plotVisOnly val="1"/>
    <c:dispBlanksAs val="gap"/>
  </c:chart>
  <c:spPr>
    <a:solidFill>
      <a:srgbClr val="FFFFFF"/>
    </a:solidFill>
    <a:ln w="3175">
      <a:noFill/>
      <a:prstDash val="solid"/>
    </a:ln>
  </c:spPr>
  <c:txPr>
    <a:bodyPr/>
    <a:lstStyle/>
    <a:p>
      <a:pPr>
        <a:defRPr sz="1425" b="0" i="0" u="none" strike="noStrike" baseline="0">
          <a:solidFill>
            <a:srgbClr val="000000"/>
          </a:solidFill>
          <a:latin typeface="Arial"/>
          <a:ea typeface="Arial"/>
          <a:cs typeface="Arial"/>
        </a:defRPr>
      </a:pPr>
      <a:endParaRPr lang="he-I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607ACC44-7D83-4D3E-9461-E9AA32BF7417}" type="datetimeFigureOut">
              <a:rPr lang="en-US" smtClean="0"/>
              <a:pPr/>
              <a:t>11/27/2014</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3D971BC2-94D0-4D1D-ADF8-78757F3FED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0</a:t>
            </a:fld>
            <a:endParaRPr lang="h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9</a:t>
            </a:fld>
            <a:endParaRPr lang="h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10</a:t>
            </a:fld>
            <a:endParaRPr lang="h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11</a:t>
            </a:fld>
            <a:endParaRPr lang="h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12</a:t>
            </a:fld>
            <a:endParaRPr lang="h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13</a:t>
            </a:fld>
            <a:endParaRPr lang="h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14</a:t>
            </a:fld>
            <a:endParaRPr lang="h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15</a:t>
            </a:fld>
            <a:endParaRPr lang="h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16</a:t>
            </a:fld>
            <a:endParaRPr lang="h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17</a:t>
            </a:fld>
            <a:endParaRPr lang="h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18</a:t>
            </a:fld>
            <a:endParaRPr lang="h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0A8C2609-7E51-48C4-A34C-B324AE26FEE9}" type="slidenum">
              <a:rPr/>
              <a:pPr algn="r" rtl="1"/>
              <a:t>1</a:t>
            </a:fld>
            <a:endParaRPr lang="he"/>
          </a:p>
        </p:txBody>
      </p:sp>
      <p:sp>
        <p:nvSpPr>
          <p:cNvPr id="567298" name="Rectangle 2"/>
          <p:cNvSpPr>
            <a:spLocks noGrp="1" noRot="1" noChangeAspect="1" noChangeArrowheads="1" noTextEdit="1"/>
          </p:cNvSpPr>
          <p:nvPr>
            <p:ph type="sldImg"/>
          </p:nvPr>
        </p:nvSpPr>
        <p:spPr>
          <a:xfrm>
            <a:off x="1106488" y="696913"/>
            <a:ext cx="4646612" cy="3486150"/>
          </a:xfrm>
          <a:ln/>
        </p:spPr>
      </p:sp>
      <p:sp>
        <p:nvSpPr>
          <p:cNvPr id="567299" name="Rectangle 3"/>
          <p:cNvSpPr>
            <a:spLocks noGrp="1" noChangeArrowheads="1"/>
          </p:cNvSpPr>
          <p:nvPr>
            <p:ph type="body" idx="1"/>
          </p:nvPr>
        </p:nvSpPr>
        <p:spPr>
          <a:xfrm>
            <a:off x="685800" y="4416068"/>
            <a:ext cx="5486400" cy="4183142"/>
          </a:xfrm>
        </p:spPr>
        <p:txBody>
          <a:bodyPr/>
          <a:lstStyle/>
          <a:p>
            <a:endParaRPr lang="he"/>
          </a:p>
          <a:p>
            <a:endParaRPr lang="h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19</a:t>
            </a:fld>
            <a:endParaRPr lang="h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20</a:t>
            </a:fld>
            <a:endParaRPr lang="h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21</a:t>
            </a:fld>
            <a:endParaRPr lang="h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22</a:t>
            </a:fld>
            <a:endParaRPr lang="h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23</a:t>
            </a:fld>
            <a:endParaRPr lang="h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24</a:t>
            </a:fld>
            <a:endParaRPr lang="h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25</a:t>
            </a:fld>
            <a:endParaRPr lang="h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26</a:t>
            </a:fld>
            <a:endParaRPr lang="h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27</a:t>
            </a:fld>
            <a:endParaRPr lang="h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28</a:t>
            </a:fld>
            <a:endParaRPr lang="h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a:t>
            </a:fld>
            <a:endParaRPr lang="h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29</a:t>
            </a:fld>
            <a:endParaRPr lang="h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30</a:t>
            </a:fld>
            <a:endParaRPr lang="h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31</a:t>
            </a:fld>
            <a:endParaRPr lang="h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32</a:t>
            </a:fld>
            <a:endParaRPr lang="h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3</a:t>
            </a:fld>
            <a:endParaRPr lang="h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4</a:t>
            </a:fld>
            <a:endParaRPr lang="h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5</a:t>
            </a:fld>
            <a:endParaRPr lang="h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 dirty="0"/>
          </a:p>
        </p:txBody>
      </p:sp>
      <p:sp>
        <p:nvSpPr>
          <p:cNvPr id="4" name="Slide Number Placeholder 3"/>
          <p:cNvSpPr>
            <a:spLocks noGrp="1"/>
          </p:cNvSpPr>
          <p:nvPr>
            <p:ph type="sldNum" sz="quarter" idx="10"/>
          </p:nvPr>
        </p:nvSpPr>
        <p:spPr/>
        <p:txBody>
          <a:bodyPr/>
          <a:lstStyle/>
          <a:p>
            <a:pPr algn="r" rtl="1"/>
            <a:fld id="{3D971BC2-94D0-4D1D-ADF8-78757F3FED0F}" type="slidenum">
              <a:rPr/>
              <a:pPr algn="r" rtl="1"/>
              <a:t>6</a:t>
            </a:fld>
            <a:endParaRPr lang="h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7</a:t>
            </a:fld>
            <a:endParaRPr lang="h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
          </a:p>
        </p:txBody>
      </p:sp>
      <p:sp>
        <p:nvSpPr>
          <p:cNvPr id="4" name="מציין מיקום של מספר שקופית 3"/>
          <p:cNvSpPr>
            <a:spLocks noGrp="1"/>
          </p:cNvSpPr>
          <p:nvPr>
            <p:ph type="sldNum" sz="quarter" idx="10"/>
          </p:nvPr>
        </p:nvSpPr>
        <p:spPr/>
        <p:txBody>
          <a:bodyPr/>
          <a:lstStyle/>
          <a:p>
            <a:pPr algn="r" rtl="1"/>
            <a:fld id="{3D971BC2-94D0-4D1D-ADF8-78757F3FED0F}" type="slidenum">
              <a:rPr/>
              <a:pPr algn="r" rtl="1"/>
              <a:t>8</a:t>
            </a:fld>
            <a:endParaRPr lang="h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725BB36-B816-464B-ADC5-8737072C785D}" type="datetime1">
              <a:rPr lang="en-US" smtClean="0"/>
              <a:pPr/>
              <a:t>11/27/2014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ANCHORING EVALUATION -- SESSION 1</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BC2C511-CD6B-4FE7-AD0B-95468A77C8C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625B5C-0640-4B5C-BD5A-CA6D213C70BF}" type="datetime1">
              <a:rPr lang="en-US" smtClean="0"/>
              <a:pPr/>
              <a:t>11/27/2014</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B18D3A-D948-403B-BCC0-5D29EC21AD24}" type="datetime1">
              <a:rPr lang="en-US" smtClean="0"/>
              <a:pPr/>
              <a:t>11/27/2014</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2122"/>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609"/>
            <a:ext cx="3579812"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609"/>
            <a:ext cx="3581400"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C721AC8C-88F3-4211-93D7-097FFFF345A3}" type="datetime1">
              <a:rPr lang="en-US" smtClean="0"/>
              <a:pPr>
                <a:defRPr/>
              </a:pPr>
              <a:t>11/27/2014</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ANCHORING EVALUATION -- SESSION 1</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0E3F51C-7263-4E6E-9DCA-5A3E18294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2108D61-99BB-4A48-80CB-76C9D0D9D1E9}" type="datetime1">
              <a:rPr lang="en-US" smtClean="0"/>
              <a:pPr/>
              <a:t>11/27/2014</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0F2C2BF-3FEC-4A5B-82D1-A034482DF2BD}" type="datetime1">
              <a:rPr lang="en-US" smtClean="0"/>
              <a:pPr/>
              <a:t>11/27/2014</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BC2C511-CD6B-4FE7-AD0B-95468A77C8C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60DAD8-4AFA-46FA-AA4B-D618055902B2}" type="datetime1">
              <a:rPr lang="en-US" smtClean="0"/>
              <a:pPr/>
              <a:t>11/27/2014</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BBFB25-E22D-4B72-948A-9608883FF667}" type="datetime1">
              <a:rPr lang="en-US" smtClean="0"/>
              <a:pPr/>
              <a:t>11/27/2014</a:t>
            </a:fld>
            <a:endParaRPr lang="en-US"/>
          </a:p>
        </p:txBody>
      </p:sp>
      <p:sp>
        <p:nvSpPr>
          <p:cNvPr id="8" name="Footer Placeholder 7"/>
          <p:cNvSpPr>
            <a:spLocks noGrp="1"/>
          </p:cNvSpPr>
          <p:nvPr>
            <p:ph type="ftr" sz="quarter" idx="11"/>
          </p:nvPr>
        </p:nvSpPr>
        <p:spPr/>
        <p:txBody>
          <a:bodyPr/>
          <a:lstStyle/>
          <a:p>
            <a:r>
              <a:rPr lang="en-US" smtClean="0"/>
              <a:t>ANCHORING EVALUATION -- SESSION 1</a:t>
            </a:r>
            <a:endParaRPr lang="en-US"/>
          </a:p>
        </p:txBody>
      </p:sp>
      <p:sp>
        <p:nvSpPr>
          <p:cNvPr id="9" name="Slide Number Placeholder 8"/>
          <p:cNvSpPr>
            <a:spLocks noGrp="1"/>
          </p:cNvSpPr>
          <p:nvPr>
            <p:ph type="sldNum" sz="quarter" idx="12"/>
          </p:nvPr>
        </p:nvSpPr>
        <p:spPr/>
        <p:txBody>
          <a:bodyPr/>
          <a:lstStyle/>
          <a:p>
            <a:fld id="{6BC2C511-CD6B-4FE7-AD0B-95468A77C8C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C50F8B-A116-4BC5-84A4-CA1B49AFA162}" type="datetime1">
              <a:rPr lang="en-US" smtClean="0"/>
              <a:pPr/>
              <a:t>11/27/2014</a:t>
            </a:fld>
            <a:endParaRPr lang="en-US"/>
          </a:p>
        </p:txBody>
      </p:sp>
      <p:sp>
        <p:nvSpPr>
          <p:cNvPr id="4" name="Footer Placeholder 3"/>
          <p:cNvSpPr>
            <a:spLocks noGrp="1"/>
          </p:cNvSpPr>
          <p:nvPr>
            <p:ph type="ftr" sz="quarter" idx="11"/>
          </p:nvPr>
        </p:nvSpPr>
        <p:spPr/>
        <p:txBody>
          <a:bodyPr/>
          <a:lstStyle/>
          <a:p>
            <a:r>
              <a:rPr lang="en-US" smtClean="0"/>
              <a:t>ANCHORING EVALUATION -- SESSION 1</a:t>
            </a:r>
            <a:endParaRPr lang="en-US"/>
          </a:p>
        </p:txBody>
      </p:sp>
      <p:sp>
        <p:nvSpPr>
          <p:cNvPr id="5" name="Slide Number Placeholder 4"/>
          <p:cNvSpPr>
            <a:spLocks noGrp="1"/>
          </p:cNvSpPr>
          <p:nvPr>
            <p:ph type="sldNum" sz="quarter" idx="12"/>
          </p:nvPr>
        </p:nvSpPr>
        <p:spPr/>
        <p:txBody>
          <a:bodyPr/>
          <a:lstStyle/>
          <a:p>
            <a:fld id="{6BC2C511-CD6B-4FE7-AD0B-95468A77C8C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FBD0D-0E66-4182-A1AC-D43000996C63}" type="datetime1">
              <a:rPr lang="en-US" smtClean="0"/>
              <a:pPr/>
              <a:t>11/27/2014</a:t>
            </a:fld>
            <a:endParaRPr lang="en-US"/>
          </a:p>
        </p:txBody>
      </p:sp>
      <p:sp>
        <p:nvSpPr>
          <p:cNvPr id="3" name="Footer Placeholder 2"/>
          <p:cNvSpPr>
            <a:spLocks noGrp="1"/>
          </p:cNvSpPr>
          <p:nvPr>
            <p:ph type="ftr" sz="quarter" idx="11"/>
          </p:nvPr>
        </p:nvSpPr>
        <p:spPr/>
        <p:txBody>
          <a:bodyPr/>
          <a:lstStyle/>
          <a:p>
            <a:r>
              <a:rPr lang="en-US" smtClean="0"/>
              <a:t>ANCHORING EVALUATION -- SESSION 1</a:t>
            </a:r>
            <a:endParaRPr lang="en-US"/>
          </a:p>
        </p:txBody>
      </p:sp>
      <p:sp>
        <p:nvSpPr>
          <p:cNvPr id="4" name="Slide Number Placeholder 3"/>
          <p:cNvSpPr>
            <a:spLocks noGrp="1"/>
          </p:cNvSpPr>
          <p:nvPr>
            <p:ph type="sldNum" sz="quarter" idx="12"/>
          </p:nvPr>
        </p:nvSpPr>
        <p:spPr/>
        <p:txBody>
          <a:bodyPr/>
          <a:lstStyle/>
          <a:p>
            <a:fld id="{277B421F-50D6-4E9C-BC22-10FDB9ADCD79}"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16200000" flipH="1">
            <a:off x="8531218"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9248B5-B117-4A20-8BFD-B5DF808C8C4B}" type="datetime1">
              <a:rPr lang="en-US" smtClean="0"/>
              <a:pPr/>
              <a:t>11/27/2014</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F4D4DD-1747-4144-A5EC-2542F4EC4EFE}" type="datetime1">
              <a:rPr lang="en-US" smtClean="0"/>
              <a:pPr/>
              <a:t>11/27/2014</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B95976A-F8E0-42A2-B5DB-C43A29E17B15}" type="datetime1">
              <a:rPr lang="en-US" smtClean="0"/>
              <a:pPr/>
              <a:t>11/27/2014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ANCHORING EVALUATION -- SESSION 1</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BC2C511-CD6B-4FE7-AD0B-95468A77C8C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16200000" flipH="1">
            <a:off x="8531218"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hf hdr="0" ftr="0" dt="0"/>
  <p:txStyles>
    <p:titleStyle>
      <a:lvl1pPr algn="r"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pitchFamily="18" charset="2"/>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pitchFamily="18" charset="2"/>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pitchFamily="18" charset="2"/>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s/EvalAnchoringSurve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p:cNvSpPr>
            <a:spLocks noChangeArrowheads="1"/>
          </p:cNvSpPr>
          <p:nvPr/>
        </p:nvSpPr>
        <p:spPr bwMode="auto">
          <a:xfrm>
            <a:off x="762000" y="685801"/>
            <a:ext cx="7924800" cy="3185487"/>
          </a:xfrm>
          <a:prstGeom prst="rect">
            <a:avLst/>
          </a:prstGeom>
          <a:noFill/>
          <a:ln w="9525">
            <a:noFill/>
            <a:miter lim="800000"/>
            <a:headEnd/>
            <a:tailEnd/>
          </a:ln>
        </p:spPr>
        <p:txBody>
          <a:bodyPr wrap="square">
            <a:spAutoFit/>
          </a:bodyPr>
          <a:lstStyle/>
          <a:p>
            <a:pPr algn="r" rtl="1" eaLnBrk="1" hangingPunct="1"/>
            <a:r>
              <a:rPr lang="he" sz="4000" b="1" i="0" u="none" baseline="0">
                <a:latin typeface="Arial" pitchFamily="34" charset="0"/>
                <a:cs typeface="Arial" pitchFamily="34" charset="0"/>
              </a:rPr>
              <a:t>כיצד תדע מתי התכניות שלך אכן משיגות את מטרתן?</a:t>
            </a:r>
            <a:endParaRPr lang="he" sz="4000" b="1" smtClean="0">
              <a:latin typeface="Arial" pitchFamily="34" charset="0"/>
              <a:cs typeface="Arial" pitchFamily="34" charset="0"/>
            </a:endParaRPr>
          </a:p>
          <a:p>
            <a:pPr algn="r" rtl="1" eaLnBrk="1" hangingPunct="1">
              <a:spcBef>
                <a:spcPts val="600"/>
              </a:spcBef>
            </a:pPr>
            <a:endParaRPr lang="he" sz="4000" b="1" smtClean="0">
              <a:latin typeface="Arial" pitchFamily="34" charset="0"/>
              <a:cs typeface="Arial" pitchFamily="34" charset="0"/>
            </a:endParaRPr>
          </a:p>
          <a:p>
            <a:pPr algn="r" rtl="1" eaLnBrk="1" hangingPunct="1"/>
            <a:endParaRPr lang="he" sz="4000" b="1">
              <a:solidFill>
                <a:srgbClr val="FF0000"/>
              </a:solidFill>
              <a:latin typeface="Arial" pitchFamily="34" charset="0"/>
              <a:cs typeface="Arial" pitchFamily="34" charset="0"/>
            </a:endParaRPr>
          </a:p>
          <a:p>
            <a:pPr algn="r" rtl="1" eaLnBrk="1" hangingPunct="1"/>
            <a:endParaRPr lang="he" sz="3600" b="1">
              <a:solidFill>
                <a:srgbClr val="FF0000"/>
              </a:solidFill>
              <a:latin typeface="Arial" pitchFamily="34" charset="0"/>
              <a:cs typeface="Arial" pitchFamily="34" charset="0"/>
            </a:endParaRPr>
          </a:p>
        </p:txBody>
      </p:sp>
      <p:sp>
        <p:nvSpPr>
          <p:cNvPr id="30" name="Rectangle 7"/>
          <p:cNvSpPr>
            <a:spLocks noChangeArrowheads="1"/>
          </p:cNvSpPr>
          <p:nvPr/>
        </p:nvSpPr>
        <p:spPr bwMode="auto">
          <a:xfrm>
            <a:off x="-457200" y="2362200"/>
            <a:ext cx="5638800" cy="2225225"/>
          </a:xfrm>
          <a:prstGeom prst="rect">
            <a:avLst/>
          </a:prstGeom>
          <a:noFill/>
          <a:ln w="9525">
            <a:noFill/>
            <a:miter lim="800000"/>
            <a:headEnd/>
            <a:tailEnd/>
          </a:ln>
        </p:spPr>
        <p:txBody>
          <a:bodyPr wrap="square">
            <a:spAutoFit/>
          </a:bodyPr>
          <a:lstStyle/>
          <a:p>
            <a:pPr algn="r" rtl="1" eaLnBrk="1" hangingPunct="1">
              <a:spcAft>
                <a:spcPct val="15000"/>
              </a:spcAft>
            </a:pPr>
            <a:r>
              <a:rPr lang="he" sz="2200" b="0" i="0" u="none" baseline="0">
                <a:latin typeface="Arial" pitchFamily="34" charset="0"/>
                <a:cs typeface="Arial" pitchFamily="34" charset="0"/>
              </a:rPr>
              <a:t>יסודות בהערכה למנהלי תכניות</a:t>
            </a:r>
            <a:endParaRPr lang="he" sz="2200" smtClean="0">
              <a:latin typeface="Arial" pitchFamily="34" charset="0"/>
              <a:cs typeface="Arial" pitchFamily="34" charset="0"/>
            </a:endParaRPr>
          </a:p>
          <a:p>
            <a:pPr algn="r" rtl="1" eaLnBrk="1" hangingPunct="1">
              <a:spcAft>
                <a:spcPct val="15000"/>
              </a:spcAft>
            </a:pPr>
            <a:endParaRPr lang="he" sz="2200" smtClean="0">
              <a:latin typeface="Arial" pitchFamily="34" charset="0"/>
              <a:cs typeface="Arial" pitchFamily="34" charset="0"/>
            </a:endParaRPr>
          </a:p>
          <a:p>
            <a:pPr algn="ctr" rtl="1"/>
            <a:r>
              <a:rPr lang="he" sz="2200" b="1" i="0" u="none" baseline="0">
                <a:latin typeface="Arial" pitchFamily="34" charset="0"/>
                <a:cs typeface="Arial" pitchFamily="34" charset="0"/>
              </a:rPr>
              <a:t>מפגש 1: יסודות בהערכה</a:t>
            </a:r>
            <a:endParaRPr lang="he" sz="2200" b="1">
              <a:latin typeface="Arial" pitchFamily="34" charset="0"/>
              <a:cs typeface="Arial" pitchFamily="34" charset="0"/>
            </a:endParaRPr>
          </a:p>
          <a:p>
            <a:endParaRPr lang="he" sz="2200" b="1" smtClean="0">
              <a:latin typeface="Arial" pitchFamily="34" charset="0"/>
              <a:cs typeface="Arial" pitchFamily="34" charset="0"/>
            </a:endParaRPr>
          </a:p>
          <a:p>
            <a:pPr algn="ctr" rtl="1"/>
            <a:r>
              <a:rPr lang="he" sz="2200" b="1" i="0" u="none" baseline="0">
                <a:latin typeface="Arial" pitchFamily="34" charset="0"/>
                <a:cs typeface="Arial" pitchFamily="34" charset="0"/>
              </a:rPr>
              <a:t>אניטה מ' בייקר, </a:t>
            </a:r>
            <a:r>
              <a:rPr lang="en-US" sz="2200" b="1" i="0" u="none" baseline="0" smtClean="0">
                <a:latin typeface="Arial" pitchFamily="34" charset="0"/>
                <a:cs typeface="Arial" pitchFamily="34" charset="0"/>
              </a:rPr>
              <a:t>Ed.D.</a:t>
            </a:r>
            <a:endParaRPr lang="en-US" sz="2200" b="1" smtClean="0">
              <a:latin typeface="Arial" pitchFamily="34" charset="0"/>
              <a:cs typeface="Arial" pitchFamily="34" charset="0"/>
            </a:endParaRPr>
          </a:p>
          <a:p>
            <a:pPr algn="ctr" rtl="1"/>
            <a:r>
              <a:rPr lang="he" sz="2200" b="1" i="1" u="none" baseline="0" smtClean="0">
                <a:latin typeface="Arial" pitchFamily="34" charset="0"/>
                <a:cs typeface="Arial" pitchFamily="34" charset="0"/>
              </a:rPr>
              <a:t>שירותי </a:t>
            </a:r>
            <a:r>
              <a:rPr lang="he" sz="2200" b="1" i="1" u="none" baseline="0">
                <a:latin typeface="Arial" pitchFamily="34" charset="0"/>
                <a:cs typeface="Arial" pitchFamily="34" charset="0"/>
              </a:rPr>
              <a:t>הערכה</a:t>
            </a:r>
            <a:endParaRPr lang="he" sz="2200" b="1" i="1">
              <a:latin typeface="Arial" pitchFamily="34" charset="0"/>
              <a:cs typeface="Arial" pitchFamily="34" charset="0"/>
            </a:endParaRPr>
          </a:p>
        </p:txBody>
      </p:sp>
      <p:sp>
        <p:nvSpPr>
          <p:cNvPr id="7" name="TextBox 6"/>
          <p:cNvSpPr txBox="1"/>
          <p:nvPr/>
        </p:nvSpPr>
        <p:spPr>
          <a:xfrm>
            <a:off x="1524000" y="5334000"/>
            <a:ext cx="2971800" cy="1015663"/>
          </a:xfrm>
          <a:prstGeom prst="rect">
            <a:avLst/>
          </a:prstGeom>
          <a:noFill/>
        </p:spPr>
        <p:txBody>
          <a:bodyPr wrap="square" rtlCol="0">
            <a:spAutoFit/>
          </a:bodyPr>
          <a:lstStyle/>
          <a:p>
            <a:pPr algn="r" rtl="1"/>
            <a:r>
              <a:rPr lang="en-US" sz="1200" b="0" i="0" u="none" baseline="0" smtClean="0">
                <a:latin typeface="Arial" pitchFamily="34" charset="0"/>
                <a:cs typeface="Arial" pitchFamily="34" charset="0"/>
              </a:rPr>
              <a:t>Hartford Foundation for Public Giving</a:t>
            </a:r>
            <a:r>
              <a:rPr lang="he" sz="1200" b="0" i="0" u="none" baseline="0" smtClean="0">
                <a:latin typeface="Arial" pitchFamily="34" charset="0"/>
                <a:cs typeface="Arial" pitchFamily="34" charset="0"/>
              </a:rPr>
              <a:t> </a:t>
            </a:r>
            <a:br>
              <a:rPr lang="he" sz="1200" b="0" i="0" u="none" baseline="0" smtClean="0">
                <a:latin typeface="Arial" pitchFamily="34" charset="0"/>
                <a:cs typeface="Arial" pitchFamily="34" charset="0"/>
              </a:rPr>
            </a:br>
            <a:r>
              <a:rPr lang="he" sz="1200" b="0" i="0" u="none" baseline="0" smtClean="0">
                <a:latin typeface="Arial" pitchFamily="34" charset="0"/>
                <a:cs typeface="Arial" pitchFamily="34" charset="0"/>
              </a:rPr>
              <a:t>(</a:t>
            </a:r>
            <a:r>
              <a:rPr lang="he" sz="1200" b="0" i="0" u="none" baseline="0">
                <a:latin typeface="Arial" pitchFamily="34" charset="0"/>
                <a:cs typeface="Arial" pitchFamily="34" charset="0"/>
              </a:rPr>
              <a:t>קרן הרטפורד לנתינה ציבורית), </a:t>
            </a:r>
            <a:endParaRPr lang="he" sz="1200" smtClean="0">
              <a:latin typeface="Arial" pitchFamily="34" charset="0"/>
              <a:cs typeface="Arial" pitchFamily="34" charset="0"/>
            </a:endParaRPr>
          </a:p>
          <a:p>
            <a:pPr algn="r" rtl="1"/>
            <a:r>
              <a:rPr lang="he" sz="1200" b="0" i="0" u="none" baseline="0">
                <a:latin typeface="Arial" pitchFamily="34" charset="0"/>
                <a:cs typeface="Arial" pitchFamily="34" charset="0"/>
              </a:rPr>
              <a:t>תכנית לתמיכה בארגונים ללא כוונת רווח: </a:t>
            </a:r>
            <a:r>
              <a:rPr lang="en-US" sz="1200" b="0" i="0" u="none" baseline="0" smtClean="0">
                <a:latin typeface="Arial" pitchFamily="34" charset="0"/>
                <a:cs typeface="Arial" pitchFamily="34" charset="0"/>
              </a:rPr>
              <a:t>BEC</a:t>
            </a:r>
            <a:endParaRPr lang="en-US" sz="1200" smtClean="0">
              <a:latin typeface="Arial" pitchFamily="34" charset="0"/>
              <a:cs typeface="Arial" pitchFamily="34" charset="0"/>
            </a:endParaRPr>
          </a:p>
          <a:p>
            <a:endParaRPr lang="he" sz="1200" smtClean="0">
              <a:latin typeface="Arial" pitchFamily="34" charset="0"/>
              <a:cs typeface="Arial" pitchFamily="34" charset="0"/>
            </a:endParaRPr>
          </a:p>
          <a:p>
            <a:pPr algn="r" rtl="1"/>
            <a:r>
              <a:rPr lang="he" sz="1200" b="0" i="0" u="none" baseline="0">
                <a:latin typeface="Arial" pitchFamily="34" charset="0"/>
                <a:cs typeface="Arial" pitchFamily="34" charset="0"/>
              </a:rPr>
              <a:t>קרן ברונר</a:t>
            </a:r>
            <a:endParaRPr lang="he" sz="1200">
              <a:latin typeface="Arial" pitchFamily="34" charset="0"/>
              <a:cs typeface="Arial" pitchFamily="34" charset="0"/>
            </a:endParaRPr>
          </a:p>
        </p:txBody>
      </p:sp>
      <p:pic>
        <p:nvPicPr>
          <p:cNvPr id="8" name="Picture 2" descr="ablogo"/>
          <p:cNvPicPr>
            <a:picLocks noChangeAspect="1" noChangeArrowheads="1"/>
          </p:cNvPicPr>
          <p:nvPr/>
        </p:nvPicPr>
        <p:blipFill>
          <a:blip r:embed="rId3" cstate="print">
            <a:grayscl/>
            <a:biLevel thresh="50000"/>
          </a:blip>
          <a:srcRect l="5714" t="11450" r="71428" b="-3053"/>
          <a:stretch>
            <a:fillRect/>
          </a:stretch>
        </p:blipFill>
        <p:spPr bwMode="auto">
          <a:xfrm>
            <a:off x="4572000" y="5257800"/>
            <a:ext cx="609600" cy="533400"/>
          </a:xfrm>
          <a:prstGeom prst="rect">
            <a:avLst/>
          </a:prstGeom>
          <a:noFill/>
          <a:ln w="9525">
            <a:noFill/>
            <a:miter lim="800000"/>
            <a:headEnd/>
            <a:tailEnd/>
          </a:ln>
        </p:spPr>
      </p:pic>
      <p:pic>
        <p:nvPicPr>
          <p:cNvPr id="9" name="Picture 27" descr="C:\Program Files (x86)\Microsoft Office\MEDIA\CAGCAT10\j0293844.wmf"/>
          <p:cNvPicPr>
            <a:picLocks noChangeAspect="1" noChangeArrowheads="1"/>
          </p:cNvPicPr>
          <p:nvPr/>
        </p:nvPicPr>
        <p:blipFill>
          <a:blip r:embed="rId4" cstate="print"/>
          <a:srcRect/>
          <a:stretch>
            <a:fillRect/>
          </a:stretch>
        </p:blipFill>
        <p:spPr bwMode="auto">
          <a:xfrm>
            <a:off x="5334000" y="2362200"/>
            <a:ext cx="3124200"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 dirty="0">
                <a:latin typeface="Arial" pitchFamily="34" charset="0"/>
                <a:cs typeface="Arial" pitchFamily="34" charset="0"/>
              </a:rPr>
              <a:t>מדד: תזכורות</a:t>
            </a:r>
          </a:p>
        </p:txBody>
      </p:sp>
      <p:sp>
        <p:nvSpPr>
          <p:cNvPr id="3" name="Content Placeholder 2"/>
          <p:cNvSpPr>
            <a:spLocks noGrp="1"/>
          </p:cNvSpPr>
          <p:nvPr>
            <p:ph sz="quarter" idx="1"/>
          </p:nvPr>
        </p:nvSpPr>
        <p:spPr>
          <a:xfrm>
            <a:off x="457200" y="1600200"/>
            <a:ext cx="8229600" cy="4937760"/>
          </a:xfrm>
        </p:spPr>
        <p:txBody>
          <a:bodyPr>
            <a:normAutofit/>
          </a:bodyPr>
          <a:lstStyle/>
          <a:p>
            <a:pPr marL="858838" lvl="1" indent="-584200" algn="r" rtl="1">
              <a:buClrTx/>
              <a:buFont typeface="Wingdings 3" pitchFamily="18" charset="2"/>
              <a:buChar char=""/>
            </a:pPr>
            <a:r>
              <a:rPr lang="he" sz="3800" b="0" i="0" u="none" baseline="0" dirty="0">
                <a:latin typeface="Arial" pitchFamily="34" charset="0"/>
                <a:cs typeface="Arial" pitchFamily="34" charset="0"/>
              </a:rPr>
              <a:t>לתוצאות רבות יש יותר ממדד אחד</a:t>
            </a:r>
            <a:endParaRPr lang="he" sz="3800" dirty="0" smtClean="0">
              <a:latin typeface="Arial" pitchFamily="34" charset="0"/>
              <a:cs typeface="Arial" pitchFamily="34" charset="0"/>
            </a:endParaRPr>
          </a:p>
          <a:p>
            <a:pPr marL="858838" lvl="1" indent="-584200" algn="r" rtl="1">
              <a:spcBef>
                <a:spcPts val="1800"/>
              </a:spcBef>
              <a:buClrTx/>
              <a:buFont typeface="Wingdings 3" pitchFamily="18" charset="2"/>
              <a:buChar char=""/>
            </a:pPr>
            <a:r>
              <a:rPr lang="he" sz="3800" b="0" i="0" u="none" baseline="0" dirty="0">
                <a:latin typeface="Arial" pitchFamily="34" charset="0"/>
                <a:cs typeface="Arial" pitchFamily="34" charset="0"/>
              </a:rPr>
              <a:t>זהה את אוסף המדדים המציין במדויק שמטרה הושגה. (</a:t>
            </a:r>
            <a:r>
              <a:rPr lang="he" sz="3800" b="0" i="0" u="none" baseline="0" dirty="0">
                <a:solidFill>
                  <a:srgbClr val="FF0000"/>
                </a:solidFill>
                <a:latin typeface="Arial" pitchFamily="34" charset="0"/>
                <a:cs typeface="Arial" pitchFamily="34" charset="0"/>
              </a:rPr>
              <a:t>בקש מבעלי עניין לחוות את דעתם בעניין</a:t>
            </a:r>
            <a:r>
              <a:rPr lang="he" sz="3800" b="0" i="0" u="none" baseline="0" dirty="0">
                <a:latin typeface="Arial" pitchFamily="34" charset="0"/>
                <a:cs typeface="Arial" pitchFamily="34" charset="0"/>
              </a:rPr>
              <a:t>)</a:t>
            </a:r>
          </a:p>
        </p:txBody>
      </p:sp>
      <p:sp>
        <p:nvSpPr>
          <p:cNvPr id="7" name="Slide Number Placeholder 6"/>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3</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יעדים</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lnSpcReduction="10000"/>
          </a:bodyPr>
          <a:lstStyle/>
          <a:p>
            <a:pPr lvl="1" algn="r" rtl="1">
              <a:buNone/>
            </a:pPr>
            <a:endParaRPr lang="he" dirty="0" smtClean="0">
              <a:latin typeface="Arial" pitchFamily="34" charset="0"/>
              <a:cs typeface="Arial" pitchFamily="34" charset="0"/>
            </a:endParaRPr>
          </a:p>
          <a:p>
            <a:pPr marL="266700" lvl="1" indent="7938" algn="r" rtl="1">
              <a:buNone/>
            </a:pPr>
            <a:r>
              <a:rPr lang="he" sz="4000" b="1" i="0" u="none" baseline="0" dirty="0">
                <a:latin typeface="Arial" pitchFamily="34" charset="0"/>
                <a:cs typeface="Arial" pitchFamily="34" charset="0"/>
              </a:rPr>
              <a:t>מציינים את הכמות או את הרמה הצפויה, המקווה או הדרושה של השגת תוצאות.</a:t>
            </a:r>
            <a:endParaRPr lang="he" sz="4000" b="1" dirty="0" smtClean="0">
              <a:latin typeface="Arial" pitchFamily="34" charset="0"/>
              <a:cs typeface="Arial" pitchFamily="34" charset="0"/>
            </a:endParaRPr>
          </a:p>
          <a:p>
            <a:pPr lvl="1" algn="r" rtl="1">
              <a:buNone/>
            </a:pPr>
            <a:endParaRPr lang="he" dirty="0" smtClean="0">
              <a:latin typeface="Arial" pitchFamily="34" charset="0"/>
              <a:cs typeface="Arial" pitchFamily="34" charset="0"/>
            </a:endParaRPr>
          </a:p>
          <a:p>
            <a:pPr marL="273050" lvl="1" indent="-273050" algn="r" rtl="1">
              <a:buNone/>
            </a:pPr>
            <a:r>
              <a:rPr lang="he" sz="3800" b="0" i="0" u="none" baseline="0" dirty="0">
                <a:latin typeface="Arial" pitchFamily="34" charset="0"/>
                <a:cs typeface="Arial" pitchFamily="34" charset="0"/>
              </a:rPr>
              <a:t> אפשר לקבוע יעדים. . . .</a:t>
            </a:r>
            <a:endParaRPr lang="he" sz="3800" dirty="0" smtClean="0">
              <a:latin typeface="Arial" pitchFamily="34" charset="0"/>
              <a:cs typeface="Arial" pitchFamily="34" charset="0"/>
            </a:endParaRPr>
          </a:p>
          <a:p>
            <a:pPr lvl="1" algn="r" rtl="1">
              <a:buClrTx/>
              <a:buSzPct val="75000"/>
              <a:buFont typeface="Wingdings 3" pitchFamily="18" charset="2"/>
              <a:buChar char=""/>
            </a:pPr>
            <a:r>
              <a:rPr lang="he" sz="3000" b="0" i="0" u="none" baseline="0" dirty="0">
                <a:latin typeface="Arial" pitchFamily="34" charset="0"/>
                <a:cs typeface="Arial" pitchFamily="34" charset="0"/>
              </a:rPr>
              <a:t> </a:t>
            </a:r>
            <a:r>
              <a:rPr lang="he" sz="3000" b="0" i="0" u="none" baseline="0" dirty="0" smtClean="0">
                <a:latin typeface="Arial" pitchFamily="34" charset="0"/>
                <a:cs typeface="Arial" pitchFamily="34" charset="0"/>
              </a:rPr>
              <a:t>יחסי</a:t>
            </a:r>
            <a:r>
              <a:rPr lang="he-IL" sz="3000" b="0" i="0" u="none" baseline="0" dirty="0" smtClean="0">
                <a:latin typeface="Arial" pitchFamily="34" charset="0"/>
                <a:cs typeface="Arial" pitchFamily="34" charset="0"/>
              </a:rPr>
              <a:t>ת</a:t>
            </a:r>
            <a:r>
              <a:rPr lang="he" sz="3000" b="0" i="0" u="none" baseline="0" dirty="0" smtClean="0">
                <a:latin typeface="Arial" pitchFamily="34" charset="0"/>
                <a:cs typeface="Arial" pitchFamily="34" charset="0"/>
              </a:rPr>
              <a:t> </a:t>
            </a:r>
            <a:r>
              <a:rPr lang="he" sz="3000" b="0" i="0" u="none" baseline="0" dirty="0">
                <a:latin typeface="Arial" pitchFamily="34" charset="0"/>
                <a:cs typeface="Arial" pitchFamily="34" charset="0"/>
              </a:rPr>
              <a:t>לסטנדרטים חיצוניים (כשיש כאלה)</a:t>
            </a:r>
            <a:endParaRPr lang="he" sz="3000" dirty="0" smtClean="0">
              <a:latin typeface="Arial" pitchFamily="34" charset="0"/>
              <a:cs typeface="Arial" pitchFamily="34" charset="0"/>
            </a:endParaRPr>
          </a:p>
          <a:p>
            <a:pPr lvl="1" algn="r" rtl="1">
              <a:buClrTx/>
              <a:buSzPct val="75000"/>
              <a:buFont typeface="Wingdings 3" pitchFamily="18" charset="2"/>
              <a:buChar char=""/>
            </a:pPr>
            <a:r>
              <a:rPr lang="he" sz="3000" b="0" i="0" u="none" baseline="0" dirty="0">
                <a:latin typeface="Arial" pitchFamily="34" charset="0"/>
                <a:cs typeface="Arial" pitchFamily="34" charset="0"/>
              </a:rPr>
              <a:t> ביצועי עבר/תכניות דומות</a:t>
            </a:r>
            <a:endParaRPr lang="he" sz="3000" dirty="0" smtClean="0">
              <a:latin typeface="Arial" pitchFamily="34" charset="0"/>
              <a:cs typeface="Arial" pitchFamily="34" charset="0"/>
            </a:endParaRPr>
          </a:p>
          <a:p>
            <a:pPr lvl="1" algn="r" rtl="1">
              <a:buClrTx/>
              <a:buSzPct val="75000"/>
              <a:buFont typeface="Wingdings 3" pitchFamily="18" charset="2"/>
              <a:buChar char=""/>
            </a:pPr>
            <a:r>
              <a:rPr lang="he" sz="3000" b="0" i="0" u="none" baseline="0" dirty="0">
                <a:latin typeface="Arial" pitchFamily="34" charset="0"/>
                <a:cs typeface="Arial" pitchFamily="34" charset="0"/>
              </a:rPr>
              <a:t> חושים מקצועיים</a:t>
            </a:r>
            <a:endParaRPr lang="he" sz="3000" dirty="0" smtClean="0">
              <a:latin typeface="Arial" pitchFamily="34" charset="0"/>
              <a:cs typeface="Arial" pitchFamily="34" charset="0"/>
            </a:endParaRPr>
          </a:p>
        </p:txBody>
      </p:sp>
      <p:sp>
        <p:nvSpPr>
          <p:cNvPr id="7" name="Slide Number Placeholder 6"/>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4</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smtClean="0">
                <a:latin typeface="Arial" pitchFamily="34" charset="0"/>
                <a:cs typeface="Arial" pitchFamily="34" charset="0"/>
              </a:rPr>
              <a:t>יעד</a:t>
            </a:r>
            <a:r>
              <a:rPr lang="he-IL" b="0" i="0" u="none" baseline="0" dirty="0" smtClean="0">
                <a:latin typeface="Arial" pitchFamily="34" charset="0"/>
                <a:cs typeface="Arial" pitchFamily="34" charset="0"/>
              </a:rPr>
              <a:t>ים</a:t>
            </a:r>
            <a:r>
              <a:rPr lang="he" b="0" i="0" u="none" baseline="0" dirty="0" smtClean="0">
                <a:latin typeface="Arial" pitchFamily="34" charset="0"/>
                <a:cs typeface="Arial" pitchFamily="34" charset="0"/>
              </a:rPr>
              <a:t>: </a:t>
            </a:r>
            <a:r>
              <a:rPr lang="he" b="0" i="0" u="none" baseline="0" dirty="0">
                <a:latin typeface="Arial" pitchFamily="34" charset="0"/>
                <a:cs typeface="Arial" pitchFamily="34" charset="0"/>
              </a:rPr>
              <a:t>תזכורות</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lnSpcReduction="10000"/>
          </a:bodyPr>
          <a:lstStyle/>
          <a:p>
            <a:pPr marL="858838" lvl="1" indent="-584200" algn="r" rtl="1">
              <a:buClrTx/>
              <a:buFont typeface="Wingdings 3" pitchFamily="18" charset="2"/>
              <a:buChar char=""/>
            </a:pPr>
            <a:r>
              <a:rPr lang="he" sz="3800" b="0" i="0" u="none" baseline="0" dirty="0">
                <a:latin typeface="Arial" pitchFamily="34" charset="0"/>
                <a:cs typeface="Arial" pitchFamily="34" charset="0"/>
              </a:rPr>
              <a:t>יש </a:t>
            </a:r>
            <a:r>
              <a:rPr lang="he-IL" sz="3800" b="0" i="0" u="none" baseline="0" dirty="0" smtClean="0">
                <a:latin typeface="Arial" pitchFamily="34" charset="0"/>
                <a:cs typeface="Arial" pitchFamily="34" charset="0"/>
              </a:rPr>
              <a:t>להגדיר </a:t>
            </a:r>
            <a:r>
              <a:rPr lang="he" sz="3800" b="0" i="0" u="none" baseline="0" dirty="0" smtClean="0">
                <a:latin typeface="Arial" pitchFamily="34" charset="0"/>
                <a:cs typeface="Arial" pitchFamily="34" charset="0"/>
              </a:rPr>
              <a:t>אותם </a:t>
            </a:r>
            <a:r>
              <a:rPr lang="he" sz="3800" b="0" i="0" u="none" baseline="0" dirty="0">
                <a:latin typeface="Arial" pitchFamily="34" charset="0"/>
                <a:cs typeface="Arial" pitchFamily="34" charset="0"/>
              </a:rPr>
              <a:t>מראש. מצריכים גיוס תומכים.</a:t>
            </a:r>
            <a:endParaRPr lang="he" sz="3800" dirty="0" smtClean="0">
              <a:latin typeface="Arial" pitchFamily="34" charset="0"/>
              <a:cs typeface="Arial" pitchFamily="34" charset="0"/>
            </a:endParaRPr>
          </a:p>
          <a:p>
            <a:pPr marL="858838" lvl="1" indent="-584200" algn="r" rtl="1">
              <a:spcBef>
                <a:spcPts val="1800"/>
              </a:spcBef>
              <a:buClrTx/>
              <a:buFont typeface="Wingdings 3" pitchFamily="18" charset="2"/>
              <a:buChar char=""/>
            </a:pPr>
            <a:r>
              <a:rPr lang="he" sz="3800" b="0" i="0" u="none" baseline="0" dirty="0">
                <a:latin typeface="Arial" pitchFamily="34" charset="0"/>
                <a:cs typeface="Arial" pitchFamily="34" charset="0"/>
              </a:rPr>
              <a:t>יש לנסח את היעדים בקפידה, כך שלא יהיו גבוהים מדי או נמוכים מדי, יהיו הגיוניים ויתאימו למסגרות הזמן.</a:t>
            </a:r>
            <a:endParaRPr lang="he" sz="3800" dirty="0" smtClean="0">
              <a:latin typeface="Arial" pitchFamily="34" charset="0"/>
              <a:cs typeface="Arial" pitchFamily="34" charset="0"/>
            </a:endParaRPr>
          </a:p>
          <a:p>
            <a:pPr marL="858838" lvl="1" indent="-584200" algn="r" rtl="1">
              <a:spcBef>
                <a:spcPts val="1800"/>
              </a:spcBef>
              <a:buClrTx/>
              <a:buFont typeface="Wingdings 3" pitchFamily="18" charset="2"/>
              <a:buChar char=""/>
            </a:pPr>
            <a:r>
              <a:rPr lang="he" sz="3800" b="0" i="0" u="none" baseline="0" dirty="0">
                <a:latin typeface="Arial" pitchFamily="34" charset="0"/>
                <a:cs typeface="Arial" pitchFamily="34" charset="0"/>
              </a:rPr>
              <a:t>אם היעד מציין שינוי </a:t>
            </a:r>
            <a:r>
              <a:rPr lang="he" sz="3800" b="0" i="0" u="none" baseline="0">
                <a:latin typeface="Arial" pitchFamily="34" charset="0"/>
                <a:cs typeface="Arial" pitchFamily="34" charset="0"/>
              </a:rPr>
              <a:t>בסדר </a:t>
            </a:r>
            <a:r>
              <a:rPr lang="he" sz="3800" b="0" i="0" u="none" baseline="0" smtClean="0">
                <a:latin typeface="Arial" pitchFamily="34" charset="0"/>
                <a:cs typeface="Arial" pitchFamily="34" charset="0"/>
              </a:rPr>
              <a:t>הגודל – הקפד </a:t>
            </a:r>
            <a:r>
              <a:rPr lang="he" sz="3800" b="0" i="0" u="none" baseline="0" dirty="0">
                <a:latin typeface="Arial" pitchFamily="34" charset="0"/>
                <a:cs typeface="Arial" pitchFamily="34" charset="0"/>
              </a:rPr>
              <a:t>לציין רמות התחלתיות ומה ייחשב לחיובי. </a:t>
            </a:r>
          </a:p>
        </p:txBody>
      </p:sp>
      <p:sp>
        <p:nvSpPr>
          <p:cNvPr id="7" name="Slide Number Placeholder 6"/>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5</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122"/>
            <a:ext cx="8077199" cy="840878"/>
          </a:xfrm>
        </p:spPr>
        <p:txBody>
          <a:bodyPr>
            <a:normAutofit/>
          </a:bodyPr>
          <a:lstStyle/>
          <a:p>
            <a:pPr algn="r" rtl="1"/>
            <a:r>
              <a:rPr lang="he" b="0" i="0" u="none" baseline="0" dirty="0">
                <a:latin typeface="Arial" pitchFamily="34" charset="0"/>
                <a:cs typeface="Arial" pitchFamily="34" charset="0"/>
              </a:rPr>
              <a:t>תוצאה, מדד</a:t>
            </a:r>
            <a:r>
              <a:rPr lang="he" b="0" i="0" u="none" baseline="0">
                <a:latin typeface="Arial" pitchFamily="34" charset="0"/>
                <a:cs typeface="Arial" pitchFamily="34" charset="0"/>
              </a:rPr>
              <a:t>, </a:t>
            </a:r>
            <a:r>
              <a:rPr lang="he" b="0" i="0" u="none" baseline="0" smtClean="0">
                <a:solidFill>
                  <a:srgbClr val="FF0000"/>
                </a:solidFill>
                <a:latin typeface="Arial" pitchFamily="34" charset="0"/>
                <a:cs typeface="Arial" pitchFamily="34" charset="0"/>
              </a:rPr>
              <a:t>יעד</a:t>
            </a:r>
            <a:r>
              <a:rPr lang="he" b="0" i="0" u="none" baseline="0" smtClean="0">
                <a:latin typeface="Arial" pitchFamily="34" charset="0"/>
                <a:cs typeface="Arial" pitchFamily="34" charset="0"/>
              </a:rPr>
              <a:t> – לדוגמה</a:t>
            </a:r>
            <a:endParaRPr lang="he" dirty="0">
              <a:latin typeface="Arial" pitchFamily="34" charset="0"/>
              <a:cs typeface="Arial" pitchFamily="34" charset="0"/>
            </a:endParaRPr>
          </a:p>
        </p:txBody>
      </p:sp>
      <p:graphicFrame>
        <p:nvGraphicFramePr>
          <p:cNvPr id="4" name="Content Placeholder 3"/>
          <p:cNvGraphicFramePr>
            <a:graphicFrameLocks noGrp="1"/>
          </p:cNvGraphicFramePr>
          <p:nvPr>
            <p:ph sz="quarter" idx="1"/>
          </p:nvPr>
        </p:nvGraphicFramePr>
        <p:xfrm>
          <a:off x="4657725" y="1815101"/>
          <a:ext cx="3733800" cy="4433386"/>
        </p:xfrm>
        <a:graphic>
          <a:graphicData uri="http://schemas.openxmlformats.org/drawingml/2006/table">
            <a:tbl>
              <a:tblPr firstRow="1" bandRow="1">
                <a:tableStyleId>{073A0DAA-6AF3-43AB-8588-CEC1D06C72B9}</a:tableStyleId>
              </a:tblPr>
              <a:tblGrid>
                <a:gridCol w="3733800"/>
              </a:tblGrid>
              <a:tr h="362903">
                <a:tc>
                  <a:txBody>
                    <a:bodyPr/>
                    <a:lstStyle/>
                    <a:p>
                      <a:pPr algn="r" rtl="1"/>
                      <a:r>
                        <a:rPr lang="he" sz="1800" b="0" i="0" u="none" baseline="0" dirty="0"/>
                        <a:t>תוצאה</a:t>
                      </a:r>
                      <a:endParaRPr lang="he" sz="1800" dirty="0"/>
                    </a:p>
                  </a:txBody>
                  <a:tcPr/>
                </a:tc>
              </a:tr>
              <a:tr h="2320290">
                <a:tc>
                  <a:txBody>
                    <a:bodyPr/>
                    <a:lstStyle/>
                    <a:p>
                      <a:endParaRPr lang="he" sz="2400" dirty="0" smtClean="0"/>
                    </a:p>
                    <a:p>
                      <a:endParaRPr lang="he" sz="2400" dirty="0" smtClean="0"/>
                    </a:p>
                    <a:p>
                      <a:endParaRPr lang="he" sz="2400" dirty="0" smtClean="0"/>
                    </a:p>
                    <a:p>
                      <a:pPr algn="r" rtl="1"/>
                      <a:r>
                        <a:rPr lang="he" sz="2400" b="0" i="0" u="none" baseline="0" dirty="0"/>
                        <a:t>המשתתפים ישתתפו באופן פעיל בפעילויות לאחר שעות הלימודים</a:t>
                      </a:r>
                      <a:endParaRPr lang="he" sz="2400" dirty="0"/>
                    </a:p>
                  </a:txBody>
                  <a:tcPr>
                    <a:noFill/>
                  </a:tcPr>
                </a:tc>
              </a:tr>
              <a:tr h="1747336">
                <a:tc>
                  <a:txBody>
                    <a:bodyPr/>
                    <a:lstStyle/>
                    <a:p>
                      <a:endParaRPr lang="he" sz="2400" dirty="0"/>
                    </a:p>
                  </a:txBody>
                  <a:tcPr>
                    <a:solidFill>
                      <a:schemeClr val="bg1"/>
                    </a:solidFill>
                  </a:tcPr>
                </a:tc>
              </a:tr>
            </a:tbl>
          </a:graphicData>
        </a:graphic>
      </p:graphicFrame>
      <p:graphicFrame>
        <p:nvGraphicFramePr>
          <p:cNvPr id="6" name="Content Placeholder 3"/>
          <p:cNvGraphicFramePr>
            <a:graphicFrameLocks/>
          </p:cNvGraphicFramePr>
          <p:nvPr/>
        </p:nvGraphicFramePr>
        <p:xfrm>
          <a:off x="771525" y="1815101"/>
          <a:ext cx="3886200" cy="1511676"/>
        </p:xfrm>
        <a:graphic>
          <a:graphicData uri="http://schemas.openxmlformats.org/drawingml/2006/table">
            <a:tbl>
              <a:tblPr firstRow="1" bandRow="1">
                <a:tableStyleId>{073A0DAA-6AF3-43AB-8588-CEC1D06C72B9}</a:tableStyleId>
              </a:tblPr>
              <a:tblGrid>
                <a:gridCol w="3886200"/>
              </a:tblGrid>
              <a:tr h="442162">
                <a:tc>
                  <a:txBody>
                    <a:bodyPr/>
                    <a:lstStyle/>
                    <a:p>
                      <a:pPr algn="r" rtl="1"/>
                      <a:r>
                        <a:rPr lang="he" sz="1800" b="0" i="0" u="none" baseline="0">
                          <a:latin typeface="Arial" pitchFamily="34" charset="0"/>
                          <a:cs typeface="Arial" pitchFamily="34" charset="0"/>
                        </a:rPr>
                        <a:t>מדדים</a:t>
                      </a:r>
                      <a:endParaRPr lang="he" sz="1800" baseline="0" dirty="0">
                        <a:latin typeface="Arial" pitchFamily="34" charset="0"/>
                        <a:cs typeface="Arial" pitchFamily="34" charset="0"/>
                      </a:endParaRPr>
                    </a:p>
                  </a:txBody>
                  <a:tcPr/>
                </a:tc>
              </a:tr>
              <a:tr h="1069514">
                <a:tc>
                  <a:txBody>
                    <a:bodyPr/>
                    <a:lstStyle/>
                    <a:p>
                      <a:pPr algn="r" rtl="1"/>
                      <a:r>
                        <a:rPr lang="he" sz="2300" b="0" i="0" u="none" baseline="0" dirty="0">
                          <a:solidFill>
                            <a:srgbClr val="FF0000"/>
                          </a:solidFill>
                          <a:latin typeface="Arial" pitchFamily="34" charset="0"/>
                          <a:cs typeface="Arial" pitchFamily="34" charset="0"/>
                        </a:rPr>
                        <a:t>500 תלמידים לפחות </a:t>
                      </a:r>
                      <a:r>
                        <a:rPr lang="he" sz="2300" b="0" i="0" u="none" baseline="0" dirty="0">
                          <a:latin typeface="Arial" pitchFamily="34" charset="0"/>
                          <a:cs typeface="Arial" pitchFamily="34" charset="0"/>
                        </a:rPr>
                        <a:t> ישתתפו בכל חודש.</a:t>
                      </a:r>
                      <a:endParaRPr lang="he" sz="2300" baseline="0" dirty="0">
                        <a:latin typeface="Arial" pitchFamily="34" charset="0"/>
                        <a:cs typeface="Arial" pitchFamily="34" charset="0"/>
                      </a:endParaRPr>
                    </a:p>
                  </a:txBody>
                  <a:tcPr>
                    <a:solidFill>
                      <a:schemeClr val="bg1">
                        <a:lumMod val="85000"/>
                      </a:schemeClr>
                    </a:solidFill>
                  </a:tcPr>
                </a:tc>
              </a:tr>
            </a:tbl>
          </a:graphicData>
        </a:graphic>
      </p:graphicFrame>
      <p:sp>
        <p:nvSpPr>
          <p:cNvPr id="8" name="TextBox 7"/>
          <p:cNvSpPr txBox="1"/>
          <p:nvPr/>
        </p:nvSpPr>
        <p:spPr>
          <a:xfrm>
            <a:off x="771525" y="3357563"/>
            <a:ext cx="3886200" cy="1200329"/>
          </a:xfrm>
          <a:prstGeom prst="rect">
            <a:avLst/>
          </a:prstGeom>
          <a:noFill/>
        </p:spPr>
        <p:txBody>
          <a:bodyPr wrap="square" rtlCol="0">
            <a:spAutoFit/>
          </a:bodyPr>
          <a:lstStyle/>
          <a:p>
            <a:pPr algn="r" rtl="1"/>
            <a:r>
              <a:rPr lang="he" sz="2400" b="0" i="0" u="none" baseline="0">
                <a:latin typeface="Arial" pitchFamily="34" charset="0"/>
                <a:cs typeface="Arial" pitchFamily="34" charset="0"/>
              </a:rPr>
              <a:t>התלמידים יהיו נוכחים </a:t>
            </a:r>
            <a:r>
              <a:rPr lang="he" sz="2400" b="0" i="0" u="none" baseline="0">
                <a:solidFill>
                  <a:srgbClr val="FF0000"/>
                </a:solidFill>
                <a:latin typeface="Arial" pitchFamily="34" charset="0"/>
                <a:cs typeface="Arial" pitchFamily="34" charset="0"/>
              </a:rPr>
              <a:t>ב-70% או יותר </a:t>
            </a:r>
            <a:r>
              <a:rPr lang="he" sz="2400" b="0" i="0" u="none" baseline="0">
                <a:latin typeface="Arial" pitchFamily="34" charset="0"/>
                <a:cs typeface="Arial" pitchFamily="34" charset="0"/>
              </a:rPr>
              <a:t>מכל המפגשים שיתקיימו.</a:t>
            </a:r>
            <a:endParaRPr lang="he" sz="2400" dirty="0">
              <a:latin typeface="Arial" pitchFamily="34" charset="0"/>
              <a:cs typeface="Arial" pitchFamily="34" charset="0"/>
            </a:endParaRPr>
          </a:p>
        </p:txBody>
      </p:sp>
      <p:sp>
        <p:nvSpPr>
          <p:cNvPr id="10" name="TextBox 9"/>
          <p:cNvSpPr txBox="1"/>
          <p:nvPr/>
        </p:nvSpPr>
        <p:spPr>
          <a:xfrm>
            <a:off x="847725" y="4572000"/>
            <a:ext cx="3810000" cy="1200329"/>
          </a:xfrm>
          <a:prstGeom prst="rect">
            <a:avLst/>
          </a:prstGeom>
          <a:solidFill>
            <a:schemeClr val="bg1">
              <a:lumMod val="85000"/>
            </a:schemeClr>
          </a:solidFill>
        </p:spPr>
        <p:txBody>
          <a:bodyPr wrap="square" rtlCol="0">
            <a:spAutoFit/>
          </a:bodyPr>
          <a:lstStyle/>
          <a:p>
            <a:pPr algn="r" rtl="1"/>
            <a:r>
              <a:rPr lang="he" sz="2400" b="0" i="0" u="none" baseline="0" dirty="0">
                <a:solidFill>
                  <a:srgbClr val="FF0000"/>
                </a:solidFill>
                <a:latin typeface="Arial" pitchFamily="34" charset="0"/>
                <a:cs typeface="Arial" pitchFamily="34" charset="0"/>
              </a:rPr>
              <a:t>מחצית המשתתפים לפחות</a:t>
            </a:r>
            <a:r>
              <a:rPr lang="he" sz="2400" b="0" i="0" u="none" baseline="0" dirty="0">
                <a:latin typeface="Arial" pitchFamily="34" charset="0"/>
                <a:cs typeface="Arial" pitchFamily="34" charset="0"/>
              </a:rPr>
              <a:t> תשתתף </a:t>
            </a:r>
            <a:r>
              <a:rPr lang="he" sz="2400" b="0" i="0" u="none" baseline="0" dirty="0">
                <a:solidFill>
                  <a:srgbClr val="FF0000"/>
                </a:solidFill>
                <a:latin typeface="Arial" pitchFamily="34" charset="0"/>
                <a:cs typeface="Arial" pitchFamily="34" charset="0"/>
              </a:rPr>
              <a:t>ב-100 שעות או יותר בסמסטר.</a:t>
            </a:r>
            <a:endParaRPr lang="he" sz="2400" dirty="0">
              <a:solidFill>
                <a:srgbClr val="FF0000"/>
              </a:solidFill>
              <a:latin typeface="Arial" pitchFamily="34" charset="0"/>
              <a:cs typeface="Arial" pitchFamily="34" charset="0"/>
            </a:endParaRPr>
          </a:p>
        </p:txBody>
      </p:sp>
      <p:sp>
        <p:nvSpPr>
          <p:cNvPr id="11" name="Slide Number Placeholder 10"/>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6</a:t>
            </a:r>
            <a:endParaRPr lang="h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657725" y="1815101"/>
          <a:ext cx="3733800" cy="4433386"/>
        </p:xfrm>
        <a:graphic>
          <a:graphicData uri="http://schemas.openxmlformats.org/drawingml/2006/table">
            <a:tbl>
              <a:tblPr firstRow="1" bandRow="1">
                <a:tableStyleId>{073A0DAA-6AF3-43AB-8588-CEC1D06C72B9}</a:tableStyleId>
              </a:tblPr>
              <a:tblGrid>
                <a:gridCol w="3733800"/>
              </a:tblGrid>
              <a:tr h="362903">
                <a:tc>
                  <a:txBody>
                    <a:bodyPr/>
                    <a:lstStyle/>
                    <a:p>
                      <a:pPr algn="r" rtl="1"/>
                      <a:r>
                        <a:rPr lang="he" sz="1800" b="0" i="0" u="none" baseline="0" dirty="0">
                          <a:latin typeface="Arial" pitchFamily="34" charset="0"/>
                          <a:cs typeface="Arial" pitchFamily="34" charset="0"/>
                        </a:rPr>
                        <a:t>תוצאה</a:t>
                      </a:r>
                      <a:endParaRPr lang="he" sz="1800" dirty="0">
                        <a:latin typeface="Arial" pitchFamily="34" charset="0"/>
                        <a:cs typeface="Arial" pitchFamily="34" charset="0"/>
                      </a:endParaRPr>
                    </a:p>
                  </a:txBody>
                  <a:tcPr/>
                </a:tc>
              </a:tr>
              <a:tr h="2320290">
                <a:tc>
                  <a:txBody>
                    <a:bodyPr/>
                    <a:lstStyle/>
                    <a:p>
                      <a:endParaRPr lang="he" sz="2400" dirty="0" smtClean="0">
                        <a:latin typeface="Arial" pitchFamily="34" charset="0"/>
                        <a:cs typeface="Arial" pitchFamily="34" charset="0"/>
                      </a:endParaRPr>
                    </a:p>
                    <a:p>
                      <a:endParaRPr lang="he" sz="2400" dirty="0" smtClean="0">
                        <a:latin typeface="Arial" pitchFamily="34" charset="0"/>
                        <a:cs typeface="Arial" pitchFamily="34" charset="0"/>
                      </a:endParaRPr>
                    </a:p>
                    <a:p>
                      <a:endParaRPr lang="he" sz="2400" dirty="0" smtClean="0">
                        <a:latin typeface="Arial" pitchFamily="34" charset="0"/>
                        <a:cs typeface="Arial" pitchFamily="34" charset="0"/>
                      </a:endParaRPr>
                    </a:p>
                    <a:p>
                      <a:pPr algn="r" rtl="1"/>
                      <a:r>
                        <a:rPr lang="he" sz="2400" b="0" i="0" u="none" baseline="0" dirty="0">
                          <a:latin typeface="Arial" pitchFamily="34" charset="0"/>
                          <a:cs typeface="Arial" pitchFamily="34" charset="0"/>
                        </a:rPr>
                        <a:t>המשתתפים ילמדו מיומנויות חשובות</a:t>
                      </a:r>
                      <a:endParaRPr lang="he" sz="2400" dirty="0">
                        <a:latin typeface="Arial" pitchFamily="34" charset="0"/>
                        <a:cs typeface="Arial" pitchFamily="34" charset="0"/>
                      </a:endParaRPr>
                    </a:p>
                  </a:txBody>
                  <a:tcPr>
                    <a:noFill/>
                  </a:tcPr>
                </a:tc>
              </a:tr>
              <a:tr h="1747336">
                <a:tc>
                  <a:txBody>
                    <a:bodyPr/>
                    <a:lstStyle/>
                    <a:p>
                      <a:endParaRPr lang="he" sz="2400" dirty="0">
                        <a:latin typeface="Arial" pitchFamily="34" charset="0"/>
                        <a:cs typeface="Arial" pitchFamily="34" charset="0"/>
                      </a:endParaRPr>
                    </a:p>
                  </a:txBody>
                  <a:tcPr>
                    <a:solidFill>
                      <a:schemeClr val="bg1"/>
                    </a:solidFill>
                  </a:tcPr>
                </a:tc>
              </a:tr>
            </a:tbl>
          </a:graphicData>
        </a:graphic>
      </p:graphicFrame>
      <p:graphicFrame>
        <p:nvGraphicFramePr>
          <p:cNvPr id="6" name="Content Placeholder 3"/>
          <p:cNvGraphicFramePr>
            <a:graphicFrameLocks/>
          </p:cNvGraphicFramePr>
          <p:nvPr/>
        </p:nvGraphicFramePr>
        <p:xfrm>
          <a:off x="771525" y="1815101"/>
          <a:ext cx="3886200" cy="1585162"/>
        </p:xfrm>
        <a:graphic>
          <a:graphicData uri="http://schemas.openxmlformats.org/drawingml/2006/table">
            <a:tbl>
              <a:tblPr firstRow="1" bandRow="1">
                <a:tableStyleId>{073A0DAA-6AF3-43AB-8588-CEC1D06C72B9}</a:tableStyleId>
              </a:tblPr>
              <a:tblGrid>
                <a:gridCol w="3886200"/>
              </a:tblGrid>
              <a:tr h="442162">
                <a:tc>
                  <a:txBody>
                    <a:bodyPr/>
                    <a:lstStyle/>
                    <a:p>
                      <a:pPr algn="r" rtl="1"/>
                      <a:r>
                        <a:rPr lang="he" sz="1800" b="0" i="0" u="none" baseline="0" dirty="0"/>
                        <a:t>מדדים</a:t>
                      </a:r>
                      <a:endParaRPr lang="he" sz="1800" dirty="0"/>
                    </a:p>
                  </a:txBody>
                  <a:tcPr/>
                </a:tc>
              </a:tr>
              <a:tr h="1069514">
                <a:tc>
                  <a:txBody>
                    <a:bodyPr/>
                    <a:lstStyle/>
                    <a:p>
                      <a:pPr algn="r" rtl="1"/>
                      <a:r>
                        <a:rPr lang="he" sz="2300" b="0" i="0" u="none" baseline="0" dirty="0">
                          <a:solidFill>
                            <a:srgbClr val="FF0000"/>
                          </a:solidFill>
                        </a:rPr>
                        <a:t>75% מהורי המשתתפים במחנה </a:t>
                      </a:r>
                      <a:r>
                        <a:rPr lang="he" sz="2300" b="0" i="0" u="none" baseline="0" dirty="0">
                          <a:solidFill>
                            <a:schemeClr val="tx1"/>
                          </a:solidFill>
                        </a:rPr>
                        <a:t> ידווחו שילדם למד משהו חדש במחנה.</a:t>
                      </a:r>
                      <a:endParaRPr lang="he" sz="2300" dirty="0">
                        <a:solidFill>
                          <a:schemeClr val="tx1"/>
                        </a:solidFill>
                      </a:endParaRPr>
                    </a:p>
                  </a:txBody>
                  <a:tcPr>
                    <a:solidFill>
                      <a:schemeClr val="bg1">
                        <a:lumMod val="85000"/>
                      </a:schemeClr>
                    </a:solidFill>
                  </a:tcPr>
                </a:tc>
              </a:tr>
            </a:tbl>
          </a:graphicData>
        </a:graphic>
      </p:graphicFrame>
      <p:sp>
        <p:nvSpPr>
          <p:cNvPr id="8" name="TextBox 7"/>
          <p:cNvSpPr txBox="1"/>
          <p:nvPr/>
        </p:nvSpPr>
        <p:spPr>
          <a:xfrm>
            <a:off x="771526" y="3413125"/>
            <a:ext cx="3867149" cy="1200329"/>
          </a:xfrm>
          <a:prstGeom prst="rect">
            <a:avLst/>
          </a:prstGeom>
          <a:noFill/>
          <a:ln>
            <a:solidFill>
              <a:schemeClr val="tx1"/>
            </a:solidFill>
          </a:ln>
        </p:spPr>
        <p:txBody>
          <a:bodyPr wrap="square" rtlCol="0">
            <a:spAutoFit/>
          </a:bodyPr>
          <a:lstStyle/>
          <a:p>
            <a:pPr algn="r" rtl="1"/>
            <a:r>
              <a:rPr lang="he" sz="2400" b="0" i="0" u="none" baseline="0">
                <a:solidFill>
                  <a:schemeClr val="accent3"/>
                </a:solidFill>
                <a:latin typeface="Arial" pitchFamily="34" charset="0"/>
                <a:cs typeface="Arial" pitchFamily="34" charset="0"/>
              </a:rPr>
              <a:t>שני שלישים ממשתתפי המחנה שנרשמו לשחייה </a:t>
            </a:r>
            <a:r>
              <a:rPr lang="he" sz="2400" b="0" i="0" u="none" baseline="0">
                <a:latin typeface="Arial" pitchFamily="34" charset="0"/>
                <a:cs typeface="Arial" pitchFamily="34" charset="0"/>
              </a:rPr>
              <a:t>יגלו </a:t>
            </a:r>
            <a:r>
              <a:rPr lang="he" sz="2400" b="0" i="0" u="none" baseline="0">
                <a:solidFill>
                  <a:schemeClr val="accent3"/>
                </a:solidFill>
                <a:latin typeface="Arial" pitchFamily="34" charset="0"/>
                <a:cs typeface="Arial" pitchFamily="34" charset="0"/>
              </a:rPr>
              <a:t>יכולת לשחות 3 סגנונות </a:t>
            </a:r>
            <a:r>
              <a:rPr lang="he" sz="2400" b="0" i="0" u="none" baseline="0">
                <a:latin typeface="Arial" pitchFamily="34" charset="0"/>
                <a:cs typeface="Arial" pitchFamily="34" charset="0"/>
              </a:rPr>
              <a:t>בסיסיים. </a:t>
            </a:r>
            <a:endParaRPr lang="he" sz="2400" dirty="0">
              <a:latin typeface="Arial" pitchFamily="34" charset="0"/>
              <a:cs typeface="Arial" pitchFamily="34" charset="0"/>
            </a:endParaRPr>
          </a:p>
        </p:txBody>
      </p:sp>
      <p:sp>
        <p:nvSpPr>
          <p:cNvPr id="10" name="TextBox 9"/>
          <p:cNvSpPr txBox="1"/>
          <p:nvPr/>
        </p:nvSpPr>
        <p:spPr>
          <a:xfrm>
            <a:off x="771525" y="4632325"/>
            <a:ext cx="3876675" cy="1200329"/>
          </a:xfrm>
          <a:prstGeom prst="rect">
            <a:avLst/>
          </a:prstGeom>
          <a:solidFill>
            <a:schemeClr val="bg1">
              <a:lumMod val="85000"/>
            </a:schemeClr>
          </a:solidFill>
          <a:ln>
            <a:solidFill>
              <a:schemeClr val="tx1"/>
            </a:solidFill>
          </a:ln>
        </p:spPr>
        <p:txBody>
          <a:bodyPr wrap="square" rtlCol="0">
            <a:spAutoFit/>
          </a:bodyPr>
          <a:lstStyle/>
          <a:p>
            <a:pPr algn="r" rtl="1"/>
            <a:r>
              <a:rPr lang="he" sz="2400" b="0" i="0" u="none" baseline="0">
                <a:solidFill>
                  <a:srgbClr val="FF0000"/>
                </a:solidFill>
                <a:latin typeface="Arial" pitchFamily="34" charset="0"/>
                <a:cs typeface="Arial" pitchFamily="34" charset="0"/>
              </a:rPr>
              <a:t>רוב משתתפי המחנה (85%)</a:t>
            </a:r>
            <a:r>
              <a:rPr lang="he" sz="2400" b="0" i="0" u="none" baseline="0">
                <a:latin typeface="Arial" pitchFamily="34" charset="0"/>
                <a:cs typeface="Arial" pitchFamily="34" charset="0"/>
              </a:rPr>
              <a:t> יראו שליטה בכל תנועות הריקוד האמנותי.</a:t>
            </a:r>
            <a:endParaRPr lang="he" sz="2400" dirty="0">
              <a:solidFill>
                <a:srgbClr val="FF0000"/>
              </a:solidFill>
              <a:latin typeface="Arial" pitchFamily="34" charset="0"/>
              <a:cs typeface="Arial" pitchFamily="34" charset="0"/>
            </a:endParaRPr>
          </a:p>
        </p:txBody>
      </p:sp>
      <p:sp>
        <p:nvSpPr>
          <p:cNvPr id="11" name="Slide Number Placeholder 10"/>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7</a:t>
            </a:r>
            <a:endParaRPr lang="he" dirty="0">
              <a:latin typeface="Arial" pitchFamily="34" charset="0"/>
              <a:cs typeface="Arial" pitchFamily="34" charset="0"/>
            </a:endParaRPr>
          </a:p>
        </p:txBody>
      </p:sp>
      <p:sp>
        <p:nvSpPr>
          <p:cNvPr id="13" name="Title 1"/>
          <p:cNvSpPr>
            <a:spLocks noGrp="1"/>
          </p:cNvSpPr>
          <p:nvPr>
            <p:ph type="title"/>
          </p:nvPr>
        </p:nvSpPr>
        <p:spPr>
          <a:xfrm>
            <a:off x="609600" y="302122"/>
            <a:ext cx="8077199" cy="840878"/>
          </a:xfrm>
        </p:spPr>
        <p:txBody>
          <a:bodyPr>
            <a:normAutofit/>
          </a:bodyPr>
          <a:lstStyle/>
          <a:p>
            <a:pPr algn="r" rtl="1"/>
            <a:r>
              <a:rPr lang="he" b="0" i="0" u="none" baseline="0" dirty="0">
                <a:latin typeface="Arial" pitchFamily="34" charset="0"/>
                <a:cs typeface="Arial" pitchFamily="34" charset="0"/>
              </a:rPr>
              <a:t>תוצאה, מדד</a:t>
            </a:r>
            <a:r>
              <a:rPr lang="he" b="0" i="0" u="none" baseline="0">
                <a:latin typeface="Arial" pitchFamily="34" charset="0"/>
                <a:cs typeface="Arial" pitchFamily="34" charset="0"/>
              </a:rPr>
              <a:t>, </a:t>
            </a:r>
            <a:r>
              <a:rPr lang="he" b="0" i="0" u="none" baseline="0" smtClean="0">
                <a:solidFill>
                  <a:srgbClr val="FF0000"/>
                </a:solidFill>
                <a:latin typeface="Arial" pitchFamily="34" charset="0"/>
                <a:cs typeface="Arial" pitchFamily="34" charset="0"/>
              </a:rPr>
              <a:t>יעד</a:t>
            </a:r>
            <a:r>
              <a:rPr lang="he" b="0" i="0" u="none" baseline="0" smtClean="0">
                <a:latin typeface="Arial" pitchFamily="34" charset="0"/>
                <a:cs typeface="Arial" pitchFamily="34" charset="0"/>
              </a:rPr>
              <a:t> – לדוגמה</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61925" y="1219200"/>
          <a:ext cx="8229600" cy="5029200"/>
        </p:xfrm>
        <a:graphic>
          <a:graphicData uri="http://schemas.openxmlformats.org/drawingml/2006/table">
            <a:tbl>
              <a:tblPr rtl="1" firstRow="1" bandRow="1">
                <a:tableStyleId>{073A0DAA-6AF3-43AB-8588-CEC1D06C72B9}</a:tableStyleId>
              </a:tblPr>
              <a:tblGrid>
                <a:gridCol w="4114800"/>
                <a:gridCol w="4114800"/>
              </a:tblGrid>
              <a:tr h="920129">
                <a:tc>
                  <a:txBody>
                    <a:bodyPr/>
                    <a:lstStyle/>
                    <a:p>
                      <a:pPr algn="r" rtl="1"/>
                      <a:r>
                        <a:rPr lang="he" b="0" i="0" u="none" baseline="0" dirty="0">
                          <a:latin typeface="Arial" pitchFamily="34" charset="0"/>
                          <a:cs typeface="Arial" pitchFamily="34" charset="0"/>
                        </a:rPr>
                        <a:t>תוצאה</a:t>
                      </a:r>
                      <a:endParaRPr lang="he" baseline="0" dirty="0">
                        <a:latin typeface="Arial" pitchFamily="34" charset="0"/>
                        <a:cs typeface="Arial" pitchFamily="34" charset="0"/>
                      </a:endParaRPr>
                    </a:p>
                  </a:txBody>
                  <a:tcPr/>
                </a:tc>
                <a:tc>
                  <a:txBody>
                    <a:bodyPr/>
                    <a:lstStyle/>
                    <a:p>
                      <a:pPr algn="r" rtl="1"/>
                      <a:r>
                        <a:rPr lang="he" b="0" i="0" u="none" baseline="0" dirty="0">
                          <a:latin typeface="Arial" pitchFamily="34" charset="0"/>
                          <a:cs typeface="Arial" pitchFamily="34" charset="0"/>
                        </a:rPr>
                        <a:t>מדדים</a:t>
                      </a:r>
                      <a:endParaRPr lang="he" baseline="0" dirty="0">
                        <a:latin typeface="Arial" pitchFamily="34" charset="0"/>
                        <a:cs typeface="Arial" pitchFamily="34" charset="0"/>
                      </a:endParaRPr>
                    </a:p>
                  </a:txBody>
                  <a:tcPr/>
                </a:tc>
              </a:tr>
              <a:tr h="920129">
                <a:tc rowSpan="2">
                  <a:txBody>
                    <a:bodyPr/>
                    <a:lstStyle/>
                    <a:p>
                      <a:pPr algn="r" rtl="1"/>
                      <a:r>
                        <a:rPr lang="he" sz="2400" b="0" i="0" u="none" baseline="0" dirty="0">
                          <a:latin typeface="Arial" pitchFamily="34" charset="0"/>
                          <a:cs typeface="Arial" pitchFamily="34" charset="0"/>
                        </a:rPr>
                        <a:t>התקדמות המחלה אצל </a:t>
                      </a:r>
                      <a:r>
                        <a:rPr lang="he" sz="2400" b="0" i="0" u="none" baseline="0" dirty="0">
                          <a:solidFill>
                            <a:srgbClr val="FF0000"/>
                          </a:solidFill>
                          <a:latin typeface="Arial" pitchFamily="34" charset="0"/>
                          <a:cs typeface="Arial" pitchFamily="34" charset="0"/>
                        </a:rPr>
                        <a:t>65%</a:t>
                      </a:r>
                      <a:r>
                        <a:rPr lang="he" sz="2400" b="0" i="0" u="none" baseline="0" dirty="0">
                          <a:latin typeface="Arial" pitchFamily="34" charset="0"/>
                          <a:cs typeface="Arial" pitchFamily="34" charset="0"/>
                        </a:rPr>
                        <a:t> מהמשתתפים הואטה או נעצרה לאחר 6 חודשים ו-12 חודשים</a:t>
                      </a:r>
                      <a:endParaRPr lang="he" sz="2400" baseline="0" dirty="0">
                        <a:latin typeface="Arial" pitchFamily="34" charset="0"/>
                        <a:cs typeface="Arial" pitchFamily="34" charset="0"/>
                      </a:endParaRPr>
                    </a:p>
                  </a:txBody>
                  <a:tcPr/>
                </a:tc>
                <a:tc>
                  <a:txBody>
                    <a:bodyPr/>
                    <a:lstStyle/>
                    <a:p>
                      <a:pPr algn="r" rtl="1"/>
                      <a:r>
                        <a:rPr lang="he" sz="2400" b="0" i="0" u="none" baseline="0">
                          <a:latin typeface="Arial" pitchFamily="34" charset="0"/>
                          <a:cs typeface="Arial" pitchFamily="34" charset="0"/>
                        </a:rPr>
                        <a:t>ספירות </a:t>
                      </a:r>
                      <a:r>
                        <a:rPr lang="en-US" sz="2400" b="0" i="0" u="none" baseline="0" noProof="0" smtClean="0">
                          <a:latin typeface="Arial" pitchFamily="34" charset="0"/>
                          <a:cs typeface="Arial" pitchFamily="34" charset="0"/>
                        </a:rPr>
                        <a:t>CD4</a:t>
                      </a:r>
                      <a:r>
                        <a:rPr lang="he" sz="2400" b="0" i="0" u="none" baseline="0" smtClean="0">
                          <a:latin typeface="Arial" pitchFamily="34" charset="0"/>
                          <a:cs typeface="Arial" pitchFamily="34" charset="0"/>
                        </a:rPr>
                        <a:t> </a:t>
                      </a:r>
                      <a:r>
                        <a:rPr lang="he" sz="2400" b="0" i="0" u="none" baseline="0" dirty="0">
                          <a:latin typeface="Arial" pitchFamily="34" charset="0"/>
                          <a:cs typeface="Arial" pitchFamily="34" charset="0"/>
                        </a:rPr>
                        <a:t>הנותרות בתחום של עד 50 תאים</a:t>
                      </a:r>
                      <a:endParaRPr lang="he" sz="2400" baseline="0" dirty="0">
                        <a:latin typeface="Arial" pitchFamily="34" charset="0"/>
                        <a:cs typeface="Arial" pitchFamily="34" charset="0"/>
                      </a:endParaRPr>
                    </a:p>
                  </a:txBody>
                  <a:tcPr/>
                </a:tc>
              </a:tr>
              <a:tr h="920129">
                <a:tc vMerge="1">
                  <a:txBody>
                    <a:bodyPr/>
                    <a:lstStyle/>
                    <a:p>
                      <a:endParaRPr lang="he" dirty="0"/>
                    </a:p>
                  </a:txBody>
                  <a:tcPr/>
                </a:tc>
                <a:tc>
                  <a:txBody>
                    <a:bodyPr/>
                    <a:lstStyle/>
                    <a:p>
                      <a:pPr algn="r" rtl="1"/>
                      <a:r>
                        <a:rPr lang="he" sz="2400" b="0" i="0" u="none" baseline="0" dirty="0">
                          <a:latin typeface="Arial" pitchFamily="34" charset="0"/>
                          <a:cs typeface="Arial" pitchFamily="34" charset="0"/>
                        </a:rPr>
                        <a:t>עומסים נגיפיים &lt;5000 </a:t>
                      </a:r>
                      <a:endParaRPr lang="he" sz="2400" baseline="0" dirty="0">
                        <a:latin typeface="Arial" pitchFamily="34" charset="0"/>
                        <a:cs typeface="Arial" pitchFamily="34" charset="0"/>
                      </a:endParaRPr>
                    </a:p>
                  </a:txBody>
                  <a:tcPr/>
                </a:tc>
              </a:tr>
              <a:tr h="2268813">
                <a:tc>
                  <a:txBody>
                    <a:bodyPr/>
                    <a:lstStyle/>
                    <a:p>
                      <a:pPr algn="r" rtl="1"/>
                      <a:r>
                        <a:rPr lang="he" sz="2400" b="0" i="0" u="none" baseline="0" dirty="0">
                          <a:latin typeface="Arial" pitchFamily="34" charset="0"/>
                          <a:cs typeface="Arial" pitchFamily="34" charset="0"/>
                        </a:rPr>
                        <a:t>אצל </a:t>
                      </a:r>
                      <a:r>
                        <a:rPr lang="he" sz="2400" b="0" i="0" u="none" baseline="0" dirty="0">
                          <a:solidFill>
                            <a:srgbClr val="FF0000"/>
                          </a:solidFill>
                          <a:latin typeface="Arial" pitchFamily="34" charset="0"/>
                          <a:cs typeface="Arial" pitchFamily="34" charset="0"/>
                        </a:rPr>
                        <a:t>50%</a:t>
                      </a:r>
                      <a:r>
                        <a:rPr lang="he" sz="2400" b="0" i="0" u="none" baseline="0" dirty="0">
                          <a:latin typeface="Arial" pitchFamily="34" charset="0"/>
                          <a:cs typeface="Arial" pitchFamily="34" charset="0"/>
                        </a:rPr>
                        <a:t> מהמשתתפים שהיו להם בעיות של בריאות נפשית נראה שיפור לאחר 3 חודשים</a:t>
                      </a:r>
                      <a:r>
                        <a:rPr lang="he" sz="2400" b="0" i="0" u="none" baseline="0">
                          <a:latin typeface="Arial" pitchFamily="34" charset="0"/>
                          <a:cs typeface="Arial" pitchFamily="34" charset="0"/>
                        </a:rPr>
                        <a:t>, </a:t>
                      </a:r>
                      <a:r>
                        <a:rPr lang="en-US" sz="2400" b="0" i="0" u="none" baseline="0" smtClean="0">
                          <a:latin typeface="Arial" pitchFamily="34" charset="0"/>
                          <a:cs typeface="Arial" pitchFamily="34" charset="0"/>
                        </a:rPr>
                        <a:t/>
                      </a:r>
                      <a:br>
                        <a:rPr lang="en-US" sz="2400" b="0" i="0" u="none" baseline="0" smtClean="0">
                          <a:latin typeface="Arial" pitchFamily="34" charset="0"/>
                          <a:cs typeface="Arial" pitchFamily="34" charset="0"/>
                        </a:rPr>
                      </a:br>
                      <a:r>
                        <a:rPr lang="he" sz="2400" b="0" i="0" u="none" baseline="0" smtClean="0">
                          <a:latin typeface="Arial" pitchFamily="34" charset="0"/>
                          <a:cs typeface="Arial" pitchFamily="34" charset="0"/>
                        </a:rPr>
                        <a:t>6 </a:t>
                      </a:r>
                      <a:r>
                        <a:rPr lang="he" sz="2400" b="0" i="0" u="none" baseline="0" dirty="0">
                          <a:latin typeface="Arial" pitchFamily="34" charset="0"/>
                          <a:cs typeface="Arial" pitchFamily="34" charset="0"/>
                        </a:rPr>
                        <a:t>חודשים או בסיום התכנית.</a:t>
                      </a:r>
                      <a:endParaRPr lang="he" sz="2400" baseline="0" dirty="0">
                        <a:latin typeface="Arial" pitchFamily="34" charset="0"/>
                        <a:cs typeface="Arial" pitchFamily="34" charset="0"/>
                      </a:endParaRPr>
                    </a:p>
                  </a:txBody>
                  <a:tcPr>
                    <a:solidFill>
                      <a:schemeClr val="bg1"/>
                    </a:solidFill>
                  </a:tcPr>
                </a:tc>
                <a:tc>
                  <a:txBody>
                    <a:bodyPr/>
                    <a:lstStyle/>
                    <a:p>
                      <a:pPr algn="r" rtl="1"/>
                      <a:r>
                        <a:rPr lang="he" sz="2400" b="0" i="0" u="none" baseline="0">
                          <a:latin typeface="Arial" pitchFamily="34" charset="0"/>
                          <a:cs typeface="Arial" pitchFamily="34" charset="0"/>
                        </a:rPr>
                        <a:t>ירידה או היעדר שינוי בתסמיני המצוקה הנפשית מנקודת ההתחלה עד למעקב על-פי </a:t>
                      </a:r>
                      <a:r>
                        <a:rPr lang="en-US" sz="2400" b="0" i="0" u="none" baseline="0" noProof="0" smtClean="0">
                          <a:latin typeface="Arial" pitchFamily="34" charset="0"/>
                          <a:cs typeface="Arial" pitchFamily="34" charset="0"/>
                        </a:rPr>
                        <a:t>SDS</a:t>
                      </a:r>
                      <a:endParaRPr lang="en-US" sz="2400" baseline="0" noProof="0">
                        <a:latin typeface="Arial" pitchFamily="34" charset="0"/>
                        <a:cs typeface="Arial" pitchFamily="34" charset="0"/>
                      </a:endParaRPr>
                    </a:p>
                  </a:txBody>
                  <a:tcPr>
                    <a:solidFill>
                      <a:schemeClr val="bg1"/>
                    </a:solidFill>
                  </a:tcPr>
                </a:tc>
              </a:tr>
            </a:tbl>
          </a:graphicData>
        </a:graphic>
      </p:graphicFrame>
      <p:sp>
        <p:nvSpPr>
          <p:cNvPr id="5" name="Slide Number Placeholder 10"/>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8</a:t>
            </a:r>
            <a:endParaRPr lang="he" dirty="0">
              <a:latin typeface="Arial" pitchFamily="34" charset="0"/>
              <a:cs typeface="Arial" pitchFamily="34" charset="0"/>
            </a:endParaRPr>
          </a:p>
        </p:txBody>
      </p:sp>
      <p:sp>
        <p:nvSpPr>
          <p:cNvPr id="7" name="Title 1"/>
          <p:cNvSpPr>
            <a:spLocks noGrp="1"/>
          </p:cNvSpPr>
          <p:nvPr>
            <p:ph type="title"/>
          </p:nvPr>
        </p:nvSpPr>
        <p:spPr>
          <a:xfrm>
            <a:off x="609600" y="302122"/>
            <a:ext cx="8077199" cy="840878"/>
          </a:xfrm>
        </p:spPr>
        <p:txBody>
          <a:bodyPr>
            <a:normAutofit/>
          </a:bodyPr>
          <a:lstStyle/>
          <a:p>
            <a:pPr algn="r" rtl="1"/>
            <a:r>
              <a:rPr lang="he" b="0" i="0" u="none" baseline="0" dirty="0">
                <a:latin typeface="Arial" pitchFamily="34" charset="0"/>
                <a:cs typeface="Arial" pitchFamily="34" charset="0"/>
              </a:rPr>
              <a:t>תוצאה, מדד</a:t>
            </a:r>
            <a:r>
              <a:rPr lang="he" b="0" i="0" u="none" baseline="0">
                <a:latin typeface="Arial" pitchFamily="34" charset="0"/>
                <a:cs typeface="Arial" pitchFamily="34" charset="0"/>
              </a:rPr>
              <a:t>, </a:t>
            </a:r>
            <a:r>
              <a:rPr lang="he" b="0" i="0" u="none" baseline="0" smtClean="0">
                <a:solidFill>
                  <a:srgbClr val="FF0000"/>
                </a:solidFill>
                <a:latin typeface="Arial" pitchFamily="34" charset="0"/>
                <a:cs typeface="Arial" pitchFamily="34" charset="0"/>
              </a:rPr>
              <a:t>יעד</a:t>
            </a:r>
            <a:r>
              <a:rPr lang="he" b="0" i="0" u="none" baseline="0" smtClean="0">
                <a:latin typeface="Arial" pitchFamily="34" charset="0"/>
                <a:cs typeface="Arial" pitchFamily="34" charset="0"/>
              </a:rPr>
              <a:t> – לדוגמה</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6"/>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9</a:t>
            </a:r>
            <a:endParaRPr lang="he" dirty="0">
              <a:latin typeface="Arial" pitchFamily="34" charset="0"/>
              <a:cs typeface="Arial" pitchFamily="34" charset="0"/>
            </a:endParaRPr>
          </a:p>
        </p:txBody>
      </p:sp>
      <p:sp>
        <p:nvSpPr>
          <p:cNvPr id="153602" name="Rectangle 2"/>
          <p:cNvSpPr>
            <a:spLocks noGrp="1" noChangeArrowheads="1"/>
          </p:cNvSpPr>
          <p:nvPr>
            <p:ph type="title"/>
          </p:nvPr>
        </p:nvSpPr>
        <p:spPr>
          <a:xfrm>
            <a:off x="1373188" y="0"/>
            <a:ext cx="7313612" cy="1143000"/>
          </a:xfrm>
        </p:spPr>
        <p:txBody>
          <a:bodyPr>
            <a:normAutofit fontScale="90000"/>
          </a:bodyPr>
          <a:lstStyle/>
          <a:p>
            <a:pPr algn="r" rtl="1"/>
            <a:r>
              <a:rPr lang="he" sz="3600" b="1" i="0" u="none" baseline="0" dirty="0">
                <a:solidFill>
                  <a:srgbClr val="E82C08"/>
                </a:solidFill>
                <a:latin typeface="Arial" pitchFamily="34" charset="0"/>
                <a:cs typeface="Arial" pitchFamily="34" charset="0"/>
              </a:rPr>
              <a:t>דוגמאות למדדים עם התייחסות לזמנים</a:t>
            </a:r>
            <a:endParaRPr lang="he" sz="3600" b="1" dirty="0">
              <a:latin typeface="Arial" pitchFamily="34" charset="0"/>
              <a:cs typeface="Arial" pitchFamily="34" charset="0"/>
            </a:endParaRPr>
          </a:p>
        </p:txBody>
      </p:sp>
      <p:graphicFrame>
        <p:nvGraphicFramePr>
          <p:cNvPr id="153621" name="Group 21"/>
          <p:cNvGraphicFramePr>
            <a:graphicFrameLocks noGrp="1"/>
          </p:cNvGraphicFramePr>
          <p:nvPr>
            <p:ph sz="half" idx="2"/>
          </p:nvPr>
        </p:nvGraphicFramePr>
        <p:xfrm>
          <a:off x="704850" y="1643062"/>
          <a:ext cx="7696200" cy="4327066"/>
        </p:xfrm>
        <a:graphic>
          <a:graphicData uri="http://schemas.openxmlformats.org/drawingml/2006/table">
            <a:tbl>
              <a:tblPr rtl="1"/>
              <a:tblGrid>
                <a:gridCol w="3505200"/>
                <a:gridCol w="4191000"/>
              </a:tblGrid>
              <a:tr h="4583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 sz="2300" b="1" i="0" u="none" strike="noStrike" cap="none" normalizeH="0" baseline="0" dirty="0">
                          <a:ln>
                            <a:noFill/>
                          </a:ln>
                          <a:solidFill>
                            <a:schemeClr val="tx1"/>
                          </a:solidFill>
                          <a:effectLst/>
                          <a:latin typeface="Arial" pitchFamily="34" charset="0"/>
                          <a:cs typeface="Arial" pitchFamily="34" charset="0"/>
                        </a:rPr>
                        <a:t>תוצאות</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 sz="2300" b="1" i="0" u="none" strike="noStrike" cap="none" normalizeH="0" baseline="0" dirty="0">
                          <a:ln>
                            <a:noFill/>
                          </a:ln>
                          <a:solidFill>
                            <a:schemeClr val="tx1"/>
                          </a:solidFill>
                          <a:effectLst/>
                          <a:latin typeface="Arial" pitchFamily="34" charset="0"/>
                          <a:cs typeface="Arial" pitchFamily="34" charset="0"/>
                        </a:rPr>
                        <a:t>מדדים</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7016">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1" i="0" u="none" strike="noStrike" cap="none" normalizeH="0" baseline="0" dirty="0">
                          <a:ln>
                            <a:noFill/>
                          </a:ln>
                          <a:solidFill>
                            <a:schemeClr val="tx1"/>
                          </a:solidFill>
                          <a:effectLst/>
                          <a:latin typeface="Arial" pitchFamily="34" charset="0"/>
                          <a:cs typeface="Arial" pitchFamily="34" charset="0"/>
                        </a:rPr>
                        <a:t>התחלתיות:</a:t>
                      </a:r>
                      <a:r>
                        <a:rPr kumimoji="0" lang="he" sz="1700" b="0" i="0" u="none" strike="noStrike" cap="none" normalizeH="0" baseline="0" dirty="0">
                          <a:ln>
                            <a:noFill/>
                          </a:ln>
                          <a:solidFill>
                            <a:schemeClr val="tx1"/>
                          </a:solidFill>
                          <a:effectLst/>
                          <a:latin typeface="Arial" pitchFamily="34" charset="0"/>
                          <a:cs typeface="Arial" pitchFamily="34" charset="0"/>
                        </a:rPr>
                        <a:t> הנערות מכירות את ההנחיות לגבי תזונה ובריאות בהיריון</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0" i="0" u="none" strike="noStrike" cap="none" normalizeH="0" baseline="0" dirty="0">
                          <a:ln>
                            <a:noFill/>
                          </a:ln>
                          <a:solidFill>
                            <a:schemeClr val="tx1"/>
                          </a:solidFill>
                          <a:effectLst/>
                          <a:latin typeface="Arial" pitchFamily="34" charset="0"/>
                          <a:cs typeface="Arial" pitchFamily="34" charset="0"/>
                        </a:rPr>
                        <a:t>המשתתפות בתכנית יודעות לזהות פריטי מזון המהווים מקורות טובים לצרכים תזונתיים עיקריים</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3451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 sz="17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 sz="17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1" i="0" u="none" strike="noStrike" cap="none" normalizeH="0" baseline="0">
                          <a:ln>
                            <a:noFill/>
                          </a:ln>
                          <a:solidFill>
                            <a:schemeClr val="tx1"/>
                          </a:solidFill>
                          <a:effectLst/>
                          <a:latin typeface="Arial" pitchFamily="34" charset="0"/>
                          <a:cs typeface="Arial" pitchFamily="34" charset="0"/>
                        </a:rPr>
                        <a:t>בשלב ביניים</a:t>
                      </a:r>
                      <a:r>
                        <a:rPr kumimoji="0" lang="he" sz="1700" b="0" i="0" u="none" strike="noStrike" cap="none" normalizeH="0" baseline="0">
                          <a:ln>
                            <a:noFill/>
                          </a:ln>
                          <a:solidFill>
                            <a:schemeClr val="tx1"/>
                          </a:solidFill>
                          <a:effectLst/>
                          <a:latin typeface="Arial" pitchFamily="34" charset="0"/>
                          <a:cs typeface="Arial" pitchFamily="34" charset="0"/>
                        </a:rPr>
                        <a:t>: הנערות מקיימות את ההנחיות לגבי תזונה נאותה ובריאות</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0" i="0" u="none" strike="noStrike" cap="none" normalizeH="0" baseline="0" dirty="0">
                          <a:ln>
                            <a:noFill/>
                          </a:ln>
                          <a:solidFill>
                            <a:schemeClr val="tx1"/>
                          </a:solidFill>
                          <a:effectLst/>
                          <a:latin typeface="Arial" pitchFamily="34" charset="0"/>
                          <a:cs typeface="Arial" pitchFamily="34" charset="0"/>
                        </a:rPr>
                        <a:t>המשתתפות נמצאות בטווחים הנאותים של תוספת משקל בהיריון</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 sz="17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0" i="0" u="none" strike="noStrike" cap="none" normalizeH="0" baseline="0" dirty="0">
                          <a:ln>
                            <a:noFill/>
                          </a:ln>
                          <a:solidFill>
                            <a:schemeClr val="tx1"/>
                          </a:solidFill>
                          <a:effectLst/>
                          <a:latin typeface="Arial" pitchFamily="34" charset="0"/>
                          <a:cs typeface="Arial" pitchFamily="34" charset="0"/>
                        </a:rPr>
                        <a:t>המשתתפות נמנעות מעישון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he" sz="17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0" i="0" u="none" strike="noStrike" cap="none" normalizeH="0" baseline="0" dirty="0">
                          <a:ln>
                            <a:noFill/>
                          </a:ln>
                          <a:solidFill>
                            <a:schemeClr val="tx1"/>
                          </a:solidFill>
                          <a:effectLst/>
                          <a:latin typeface="Arial" pitchFamily="34" charset="0"/>
                          <a:cs typeface="Arial" pitchFamily="34" charset="0"/>
                        </a:rPr>
                        <a:t>המשתתפות לוקחות ויטמינים המיועדים לנשים בהיריון</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510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1" i="0" u="none" strike="noStrike" cap="none" normalizeH="0" baseline="0">
                          <a:ln>
                            <a:noFill/>
                          </a:ln>
                          <a:solidFill>
                            <a:schemeClr val="tx1"/>
                          </a:solidFill>
                          <a:effectLst/>
                          <a:latin typeface="Arial" pitchFamily="34" charset="0"/>
                          <a:cs typeface="Arial" pitchFamily="34" charset="0"/>
                        </a:rPr>
                        <a:t>בטווח הארוך</a:t>
                      </a:r>
                      <a:r>
                        <a:rPr kumimoji="0" lang="he" sz="1700" b="0" i="0" u="none" strike="noStrike" cap="none" normalizeH="0" baseline="0">
                          <a:ln>
                            <a:noFill/>
                          </a:ln>
                          <a:solidFill>
                            <a:schemeClr val="tx1"/>
                          </a:solidFill>
                          <a:effectLst/>
                          <a:latin typeface="Arial" pitchFamily="34" charset="0"/>
                          <a:cs typeface="Arial" pitchFamily="34" charset="0"/>
                        </a:rPr>
                        <a:t>: המשתתפות יולדות תינוקות בריאים</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 sz="1700" b="0" i="0" u="none" strike="noStrike" cap="none" normalizeH="0" baseline="0" dirty="0">
                          <a:ln>
                            <a:noFill/>
                          </a:ln>
                          <a:solidFill>
                            <a:schemeClr val="tx1"/>
                          </a:solidFill>
                          <a:effectLst/>
                          <a:latin typeface="Arial" pitchFamily="34" charset="0"/>
                          <a:cs typeface="Arial" pitchFamily="34" charset="0"/>
                        </a:rPr>
                        <a:t>משקל היילודים 2,500 גרם לפחות והציון שלהם בסולם </a:t>
                      </a:r>
                      <a:r>
                        <a:rPr kumimoji="0" lang="he" sz="1700" b="0" i="0" u="none" strike="noStrike" cap="none" normalizeH="0" baseline="0">
                          <a:ln>
                            <a:noFill/>
                          </a:ln>
                          <a:solidFill>
                            <a:schemeClr val="tx1"/>
                          </a:solidFill>
                          <a:effectLst/>
                          <a:latin typeface="Arial" pitchFamily="34" charset="0"/>
                          <a:cs typeface="Arial" pitchFamily="34" charset="0"/>
                        </a:rPr>
                        <a:t>אפגר </a:t>
                      </a:r>
                      <a:r>
                        <a:rPr kumimoji="0" lang="he" sz="1700" b="0" i="0" u="none" strike="noStrike" cap="none" normalizeH="0" baseline="0" smtClean="0">
                          <a:ln>
                            <a:noFill/>
                          </a:ln>
                          <a:solidFill>
                            <a:schemeClr val="tx1"/>
                          </a:solidFill>
                          <a:effectLst/>
                          <a:latin typeface="Arial" pitchFamily="34" charset="0"/>
                          <a:cs typeface="Arial" pitchFamily="34" charset="0"/>
                        </a:rPr>
                        <a:t>(</a:t>
                      </a:r>
                      <a:r>
                        <a:rPr kumimoji="0" lang="en-US" sz="1700" b="0" i="0" u="none" strike="noStrike" cap="none" normalizeH="0" baseline="0" noProof="0" smtClean="0">
                          <a:ln>
                            <a:noFill/>
                          </a:ln>
                          <a:solidFill>
                            <a:schemeClr val="tx1"/>
                          </a:solidFill>
                          <a:effectLst/>
                          <a:latin typeface="Arial" pitchFamily="34" charset="0"/>
                          <a:cs typeface="Arial" pitchFamily="34" charset="0"/>
                        </a:rPr>
                        <a:t>APGAR</a:t>
                      </a:r>
                      <a:r>
                        <a:rPr kumimoji="0" lang="he" sz="1700" b="0" i="0" u="none" strike="noStrike" cap="none" normalizeH="0" baseline="0" smtClean="0">
                          <a:ln>
                            <a:noFill/>
                          </a:ln>
                          <a:solidFill>
                            <a:schemeClr val="tx1"/>
                          </a:solidFill>
                          <a:effectLst/>
                          <a:latin typeface="Arial" pitchFamily="34" charset="0"/>
                          <a:cs typeface="Arial" pitchFamily="34" charset="0"/>
                        </a:rPr>
                        <a:t>) </a:t>
                      </a:r>
                      <a:r>
                        <a:rPr kumimoji="0" lang="he" sz="1700" b="0" i="0" u="none" strike="noStrike" cap="none" normalizeH="0" baseline="0" dirty="0">
                          <a:ln>
                            <a:noFill/>
                          </a:ln>
                          <a:solidFill>
                            <a:schemeClr val="tx1"/>
                          </a:solidFill>
                          <a:effectLst/>
                          <a:latin typeface="Arial" pitchFamily="34" charset="0"/>
                          <a:cs typeface="Arial" pitchFamily="34" charset="0"/>
                        </a:rPr>
                        <a:t>הוא 7 או יותר.</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3" cstate="print"/>
          <a:srcRect/>
          <a:stretch>
            <a:fillRect/>
          </a:stretch>
        </p:blipFill>
        <p:spPr bwMode="auto">
          <a:xfrm>
            <a:off x="685800" y="228600"/>
            <a:ext cx="6781800" cy="6477000"/>
          </a:xfrm>
          <a:prstGeom prst="rect">
            <a:avLst/>
          </a:prstGeom>
          <a:noFill/>
        </p:spPr>
      </p:pic>
      <p:sp>
        <p:nvSpPr>
          <p:cNvPr id="3" name="TextBox 2"/>
          <p:cNvSpPr txBox="1"/>
          <p:nvPr/>
        </p:nvSpPr>
        <p:spPr>
          <a:xfrm>
            <a:off x="7162799" y="5638800"/>
            <a:ext cx="1304925" cy="461665"/>
          </a:xfrm>
          <a:prstGeom prst="rect">
            <a:avLst/>
          </a:prstGeom>
          <a:noFill/>
        </p:spPr>
        <p:txBody>
          <a:bodyPr wrap="square" rtlCol="0">
            <a:spAutoFit/>
          </a:bodyPr>
          <a:lstStyle/>
          <a:p>
            <a:pPr algn="r" rtl="1"/>
            <a:r>
              <a:rPr lang="he" sz="1200" b="0" i="0" u="none" baseline="0">
                <a:latin typeface="Arial" pitchFamily="34" charset="0"/>
                <a:cs typeface="Arial" pitchFamily="34" charset="0"/>
              </a:rPr>
              <a:t>פעילות תוצאות, מדדים ויעדים </a:t>
            </a:r>
            <a:endParaRPr lang="he"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r" rtl="1"/>
            <a:r>
              <a:rPr lang="he" b="0" i="0" u="none" baseline="0" dirty="0">
                <a:latin typeface="Arial" pitchFamily="34" charset="0"/>
                <a:cs typeface="Arial" pitchFamily="34" charset="0"/>
              </a:rPr>
              <a:t>כיצד תדע מתי התכניות שלך אכן משיגות את </a:t>
            </a:r>
            <a:r>
              <a:rPr lang="he" b="0" i="0" u="none" baseline="0">
                <a:latin typeface="Arial" pitchFamily="34" charset="0"/>
                <a:cs typeface="Arial" pitchFamily="34" charset="0"/>
              </a:rPr>
              <a:t>מטרתן</a:t>
            </a:r>
            <a:r>
              <a:rPr lang="he" b="0" i="0" u="none" baseline="0" smtClean="0">
                <a:latin typeface="Arial" pitchFamily="34" charset="0"/>
                <a:cs typeface="Arial" pitchFamily="34" charset="0"/>
              </a:rPr>
              <a:t>?</a:t>
            </a:r>
            <a:r>
              <a:rPr lang="he-IL" b="0" i="0" u="none" baseline="0" smtClean="0">
                <a:latin typeface="Arial" pitchFamily="34" charset="0"/>
                <a:cs typeface="Arial" pitchFamily="34" charset="0"/>
              </a:rPr>
              <a:t> </a:t>
            </a:r>
            <a:r>
              <a:rPr lang="he" b="0" i="0" u="none" baseline="0" smtClean="0">
                <a:latin typeface="Arial" pitchFamily="34" charset="0"/>
                <a:cs typeface="Arial" pitchFamily="34" charset="0"/>
              </a:rPr>
              <a:t>. </a:t>
            </a:r>
            <a:r>
              <a:rPr lang="he" b="0" i="0" u="none" baseline="0" dirty="0">
                <a:latin typeface="Arial" pitchFamily="34" charset="0"/>
                <a:cs typeface="Arial" pitchFamily="34" charset="0"/>
              </a:rPr>
              <a:t>. . הערכה 	</a:t>
            </a:r>
            <a:endParaRPr lang="he" dirty="0">
              <a:latin typeface="Arial" pitchFamily="34" charset="0"/>
              <a:cs typeface="Arial" pitchFamily="34" charset="0"/>
            </a:endParaRPr>
          </a:p>
        </p:txBody>
      </p:sp>
      <p:sp>
        <p:nvSpPr>
          <p:cNvPr id="3" name="Text Placeholder 2"/>
          <p:cNvSpPr>
            <a:spLocks noGrp="1"/>
          </p:cNvSpPr>
          <p:nvPr>
            <p:ph type="body" idx="1"/>
          </p:nvPr>
        </p:nvSpPr>
        <p:spPr>
          <a:xfrm>
            <a:off x="4646612" y="1285875"/>
            <a:ext cx="4040188" cy="685800"/>
          </a:xfrm>
        </p:spPr>
        <p:txBody>
          <a:bodyPr>
            <a:normAutofit/>
          </a:bodyPr>
          <a:lstStyle/>
          <a:p>
            <a:pPr algn="r" rtl="1"/>
            <a:r>
              <a:rPr lang="he" b="1" i="0" u="none" baseline="0" dirty="0">
                <a:solidFill>
                  <a:schemeClr val="tx2"/>
                </a:solidFill>
                <a:latin typeface="Arial" pitchFamily="34" charset="0"/>
                <a:cs typeface="Arial" pitchFamily="34" charset="0"/>
              </a:rPr>
              <a:t>הערכת תכניות</a:t>
            </a:r>
            <a:r>
              <a:rPr lang="he" b="0" i="0" u="none" baseline="0" dirty="0">
                <a:latin typeface="Arial" pitchFamily="34" charset="0"/>
                <a:cs typeface="Arial" pitchFamily="34" charset="0"/>
              </a:rPr>
              <a:t>		</a:t>
            </a:r>
            <a:endParaRPr lang="he" dirty="0">
              <a:latin typeface="Arial" pitchFamily="34" charset="0"/>
              <a:cs typeface="Arial" pitchFamily="34" charset="0"/>
            </a:endParaRPr>
          </a:p>
        </p:txBody>
      </p:sp>
      <p:sp>
        <p:nvSpPr>
          <p:cNvPr id="5" name="Content Placeholder 4"/>
          <p:cNvSpPr>
            <a:spLocks noGrp="1"/>
          </p:cNvSpPr>
          <p:nvPr>
            <p:ph sz="quarter" idx="2"/>
          </p:nvPr>
        </p:nvSpPr>
        <p:spPr>
          <a:xfrm>
            <a:off x="457200" y="2133600"/>
            <a:ext cx="7924800" cy="2667000"/>
          </a:xfrm>
        </p:spPr>
        <p:txBody>
          <a:bodyPr>
            <a:normAutofit/>
          </a:bodyPr>
          <a:lstStyle/>
          <a:p>
            <a:pPr marL="0" indent="0" algn="r" rtl="1">
              <a:buNone/>
            </a:pPr>
            <a:r>
              <a:rPr lang="he" sz="3200" b="0" i="0" u="none" baseline="0" smtClean="0">
                <a:latin typeface="Arial" pitchFamily="34" charset="0"/>
                <a:cs typeface="Arial" pitchFamily="34" charset="0"/>
              </a:rPr>
              <a:t>איסוף </a:t>
            </a:r>
            <a:r>
              <a:rPr lang="he" sz="3200" b="0" i="0" u="none" baseline="0" dirty="0">
                <a:latin typeface="Arial" pitchFamily="34" charset="0"/>
                <a:cs typeface="Arial" pitchFamily="34" charset="0"/>
              </a:rPr>
              <a:t>וניתוח שיטתיים ושקולים של מידע לגבי הפעילויות, המאפיינים והתוצאות של תכניות, לשימושם של אנשים ספציפיים במטרה </a:t>
            </a:r>
            <a:r>
              <a:rPr lang="he" sz="3200" b="0" i="0" u="none" baseline="0">
                <a:latin typeface="Arial" pitchFamily="34" charset="0"/>
                <a:cs typeface="Arial" pitchFamily="34" charset="0"/>
              </a:rPr>
              <a:t>לצמצם </a:t>
            </a:r>
            <a:r>
              <a:rPr lang="en-US" sz="3200" b="0" i="0" u="none" baseline="0" smtClean="0">
                <a:latin typeface="Arial" pitchFamily="34" charset="0"/>
                <a:cs typeface="Arial" pitchFamily="34" charset="0"/>
              </a:rPr>
              <a:t/>
            </a:r>
            <a:br>
              <a:rPr lang="en-US" sz="3200" b="0" i="0" u="none" baseline="0" smtClean="0">
                <a:latin typeface="Arial" pitchFamily="34" charset="0"/>
                <a:cs typeface="Arial" pitchFamily="34" charset="0"/>
              </a:rPr>
            </a:br>
            <a:r>
              <a:rPr lang="he" sz="3200" b="0" i="0" u="none" baseline="0" smtClean="0">
                <a:latin typeface="Arial" pitchFamily="34" charset="0"/>
                <a:cs typeface="Arial" pitchFamily="34" charset="0"/>
              </a:rPr>
              <a:t>אי-ודאות </a:t>
            </a:r>
            <a:r>
              <a:rPr lang="he" sz="3200" b="0" i="0" u="none" baseline="0" dirty="0">
                <a:latin typeface="Arial" pitchFamily="34" charset="0"/>
                <a:cs typeface="Arial" pitchFamily="34" charset="0"/>
              </a:rPr>
              <a:t>ולהביא לקבלת החלטות </a:t>
            </a:r>
            <a:r>
              <a:rPr lang="he" sz="3200" b="0" i="0" u="none" baseline="0">
                <a:latin typeface="Arial" pitchFamily="34" charset="0"/>
                <a:cs typeface="Arial" pitchFamily="34" charset="0"/>
              </a:rPr>
              <a:t>מושכלות</a:t>
            </a:r>
            <a:r>
              <a:rPr lang="he" sz="3200" b="0" i="0" u="none" baseline="0" smtClean="0">
                <a:latin typeface="Arial" pitchFamily="34" charset="0"/>
                <a:cs typeface="Arial" pitchFamily="34" charset="0"/>
              </a:rPr>
              <a:t>.</a:t>
            </a:r>
            <a:endParaRPr lang="he" dirty="0">
              <a:latin typeface="Arial" pitchFamily="34" charset="0"/>
              <a:cs typeface="Arial" pitchFamily="34" charset="0"/>
            </a:endParaRPr>
          </a:p>
        </p:txBody>
      </p:sp>
      <p:sp>
        <p:nvSpPr>
          <p:cNvPr id="9"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10</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he" b="0" i="0" u="none" baseline="0" dirty="0">
                <a:latin typeface="Arial" pitchFamily="34" charset="0"/>
                <a:cs typeface="Arial" pitchFamily="34" charset="0"/>
              </a:rPr>
              <a:t>כיצד תדע מתי התכניות שלך אכן משיגות את מטרתן</a:t>
            </a:r>
            <a:r>
              <a:rPr lang="he" b="0" i="0" u="none" baseline="0">
                <a:latin typeface="Arial" pitchFamily="34" charset="0"/>
                <a:cs typeface="Arial" pitchFamily="34" charset="0"/>
              </a:rPr>
              <a:t>? </a:t>
            </a:r>
            <a:r>
              <a:rPr lang="he" smtClean="0">
                <a:latin typeface="Arial" pitchFamily="34" charset="0"/>
                <a:cs typeface="Arial" pitchFamily="34" charset="0"/>
              </a:rPr>
              <a:t>. . . הערכה 	</a:t>
            </a:r>
            <a:endParaRPr lang="he" dirty="0">
              <a:latin typeface="Arial" pitchFamily="34" charset="0"/>
              <a:cs typeface="Arial" pitchFamily="34" charset="0"/>
            </a:endParaRPr>
          </a:p>
        </p:txBody>
      </p:sp>
      <p:sp>
        <p:nvSpPr>
          <p:cNvPr id="3" name="Text Placeholder 2"/>
          <p:cNvSpPr>
            <a:spLocks noGrp="1"/>
          </p:cNvSpPr>
          <p:nvPr>
            <p:ph type="body" idx="1"/>
          </p:nvPr>
        </p:nvSpPr>
        <p:spPr>
          <a:xfrm>
            <a:off x="4646612" y="1285875"/>
            <a:ext cx="4040188" cy="685800"/>
          </a:xfrm>
        </p:spPr>
        <p:txBody>
          <a:bodyPr>
            <a:normAutofit/>
          </a:bodyPr>
          <a:lstStyle/>
          <a:p>
            <a:pPr algn="r" rtl="1"/>
            <a:r>
              <a:rPr lang="he" b="1" i="0" u="none" baseline="0">
                <a:solidFill>
                  <a:schemeClr val="tx2"/>
                </a:solidFill>
                <a:latin typeface="Arial" pitchFamily="34" charset="0"/>
                <a:cs typeface="Arial" pitchFamily="34" charset="0"/>
              </a:rPr>
              <a:t>הערכת תכניות</a:t>
            </a:r>
            <a:r>
              <a:rPr lang="he" b="0" i="0" u="none" baseline="0">
                <a:latin typeface="Arial" pitchFamily="34" charset="0"/>
                <a:cs typeface="Arial" pitchFamily="34" charset="0"/>
              </a:rPr>
              <a:t>		</a:t>
            </a:r>
            <a:endParaRPr lang="he" dirty="0">
              <a:latin typeface="Arial" pitchFamily="34" charset="0"/>
              <a:cs typeface="Arial" pitchFamily="34" charset="0"/>
            </a:endParaRPr>
          </a:p>
        </p:txBody>
      </p:sp>
      <p:sp>
        <p:nvSpPr>
          <p:cNvPr id="5" name="Content Placeholder 4"/>
          <p:cNvSpPr>
            <a:spLocks noGrp="1"/>
          </p:cNvSpPr>
          <p:nvPr>
            <p:ph sz="quarter" idx="2"/>
          </p:nvPr>
        </p:nvSpPr>
        <p:spPr>
          <a:xfrm>
            <a:off x="457200" y="2133600"/>
            <a:ext cx="7924800" cy="2667000"/>
          </a:xfrm>
        </p:spPr>
        <p:txBody>
          <a:bodyPr>
            <a:normAutofit/>
          </a:bodyPr>
          <a:lstStyle/>
          <a:p>
            <a:pPr algn="r" rtl="1">
              <a:buNone/>
            </a:pPr>
            <a:r>
              <a:rPr lang="he" sz="3200" b="0" i="0" u="none" baseline="0" dirty="0">
                <a:latin typeface="Arial" pitchFamily="34" charset="0"/>
                <a:cs typeface="Arial" pitchFamily="34" charset="0"/>
              </a:rPr>
              <a:t>  </a:t>
            </a:r>
            <a:r>
              <a:rPr lang="he" sz="3200" b="1" i="0" u="none" baseline="0" dirty="0">
                <a:latin typeface="Arial" pitchFamily="34" charset="0"/>
                <a:cs typeface="Arial" pitchFamily="34" charset="0"/>
              </a:rPr>
              <a:t>איסוף וניתוח שיטתיים ושקולים של מידע</a:t>
            </a:r>
            <a:endParaRPr lang="he" sz="3200" b="1" dirty="0" smtClean="0">
              <a:latin typeface="Arial" pitchFamily="34" charset="0"/>
              <a:cs typeface="Arial" pitchFamily="34" charset="0"/>
            </a:endParaRPr>
          </a:p>
          <a:p>
            <a:endParaRPr lang="he" dirty="0">
              <a:latin typeface="Arial" pitchFamily="34" charset="0"/>
              <a:cs typeface="Arial" pitchFamily="34" charset="0"/>
            </a:endParaRPr>
          </a:p>
        </p:txBody>
      </p:sp>
      <p:sp>
        <p:nvSpPr>
          <p:cNvPr id="9"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10</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body" idx="1"/>
          </p:nvPr>
        </p:nvSpPr>
        <p:spPr>
          <a:xfrm>
            <a:off x="457200" y="642937"/>
            <a:ext cx="8077200" cy="5377161"/>
          </a:xfrm>
        </p:spPr>
        <p:txBody>
          <a:bodyPr/>
          <a:lstStyle/>
          <a:p>
            <a:pPr marL="635000" indent="-520700" algn="ctr" rtl="1">
              <a:buFontTx/>
              <a:buNone/>
            </a:pPr>
            <a:r>
              <a:rPr lang="he" sz="2800" b="0" i="1" u="none" baseline="0" dirty="0">
                <a:latin typeface="Arial" pitchFamily="34" charset="0"/>
                <a:cs typeface="Arial" pitchFamily="34" charset="0"/>
              </a:rPr>
              <a:t>חומרים אלה מיועדים לתועלתו של כל ארגון </a:t>
            </a:r>
            <a:r>
              <a:rPr lang="he-IL" sz="2800" b="0" i="1" u="none" baseline="0" dirty="0" smtClean="0">
                <a:latin typeface="Arial" pitchFamily="34" charset="0"/>
                <a:cs typeface="Arial" pitchFamily="34" charset="0"/>
              </a:rPr>
              <a:t>חברתי</a:t>
            </a:r>
            <a:r>
              <a:rPr lang="he" sz="2800" b="0" i="1" u="none" baseline="0" dirty="0" smtClean="0">
                <a:latin typeface="Arial" pitchFamily="34" charset="0"/>
                <a:cs typeface="Arial" pitchFamily="34" charset="0"/>
              </a:rPr>
              <a:t>. </a:t>
            </a:r>
            <a:r>
              <a:rPr lang="he" sz="2800" b="0" i="1" u="none" baseline="0" dirty="0">
                <a:latin typeface="Arial" pitchFamily="34" charset="0"/>
                <a:cs typeface="Arial" pitchFamily="34" charset="0"/>
              </a:rPr>
              <a:t>אפשר להשתמש בהם בחלקם או בשלמותם בתנאי שיצוין שמקורם בקרן ברונר.</a:t>
            </a:r>
          </a:p>
          <a:p>
            <a:pPr marL="635000" indent="-520700" algn="ctr" rtl="1">
              <a:buFontTx/>
              <a:buNone/>
            </a:pPr>
            <a:endParaRPr lang="he" sz="2800" i="1" dirty="0" smtClean="0">
              <a:latin typeface="Arial" pitchFamily="34" charset="0"/>
              <a:cs typeface="Arial" pitchFamily="34" charset="0"/>
            </a:endParaRPr>
          </a:p>
          <a:p>
            <a:pPr marL="635000" indent="-520700" algn="ctr" rtl="1">
              <a:buFontTx/>
              <a:buNone/>
            </a:pPr>
            <a:r>
              <a:rPr lang="he" sz="2800" b="0" i="1" u="none" baseline="0" dirty="0">
                <a:latin typeface="Arial" pitchFamily="34" charset="0"/>
                <a:cs typeface="Arial" pitchFamily="34" charset="0"/>
              </a:rPr>
              <a:t>אין למכור או להפיץ אותם בשלמותם או </a:t>
            </a:r>
            <a:r>
              <a:rPr lang="he" sz="2800" b="0" i="1" u="none" baseline="0">
                <a:latin typeface="Arial" pitchFamily="34" charset="0"/>
                <a:cs typeface="Arial" pitchFamily="34" charset="0"/>
              </a:rPr>
              <a:t>בחלקם </a:t>
            </a:r>
            <a:r>
              <a:rPr lang="en-US" sz="2800" b="0" i="1" u="none" baseline="0" smtClean="0">
                <a:latin typeface="Arial" pitchFamily="34" charset="0"/>
                <a:cs typeface="Arial" pitchFamily="34" charset="0"/>
              </a:rPr>
              <a:t/>
            </a:r>
            <a:br>
              <a:rPr lang="en-US" sz="2800" b="0" i="1" u="none" baseline="0" smtClean="0">
                <a:latin typeface="Arial" pitchFamily="34" charset="0"/>
                <a:cs typeface="Arial" pitchFamily="34" charset="0"/>
              </a:rPr>
            </a:br>
            <a:r>
              <a:rPr lang="he" sz="2800" b="0" i="1" u="none" baseline="0" smtClean="0">
                <a:latin typeface="Arial" pitchFamily="34" charset="0"/>
                <a:cs typeface="Arial" pitchFamily="34" charset="0"/>
              </a:rPr>
              <a:t>למטרות </a:t>
            </a:r>
            <a:r>
              <a:rPr lang="he" sz="2800" b="0" i="1" u="none" baseline="0" dirty="0">
                <a:latin typeface="Arial" pitchFamily="34" charset="0"/>
                <a:cs typeface="Arial" pitchFamily="34" charset="0"/>
              </a:rPr>
              <a:t>רווח.</a:t>
            </a:r>
            <a:endParaRPr lang="he" sz="2800" b="1" dirty="0">
              <a:latin typeface="Arial" pitchFamily="34" charset="0"/>
              <a:cs typeface="Arial" pitchFamily="34" charset="0"/>
            </a:endParaRPr>
          </a:p>
          <a:p>
            <a:pPr marL="635000" indent="-520700" algn="ctr" rtl="1">
              <a:buFontTx/>
              <a:buNone/>
            </a:pPr>
            <a:endParaRPr lang="he" sz="2800" b="1" dirty="0">
              <a:latin typeface="Arial" pitchFamily="34" charset="0"/>
              <a:cs typeface="Arial" pitchFamily="34" charset="0"/>
            </a:endParaRPr>
          </a:p>
          <a:p>
            <a:pPr marL="635000" indent="-520700" algn="ctr" rtl="1">
              <a:buFontTx/>
              <a:buNone/>
            </a:pPr>
            <a:r>
              <a:rPr lang="he" sz="2800" b="1" i="0" u="none" baseline="0" dirty="0">
                <a:latin typeface="Arial" pitchFamily="34" charset="0"/>
                <a:cs typeface="Arial" pitchFamily="34" charset="0"/>
              </a:rPr>
              <a:t>כל הזכויות </a:t>
            </a:r>
            <a:r>
              <a:rPr lang="he" sz="2800" b="1" i="0" u="none" baseline="0">
                <a:latin typeface="Arial" pitchFamily="34" charset="0"/>
                <a:cs typeface="Arial" pitchFamily="34" charset="0"/>
              </a:rPr>
              <a:t>שמורות </a:t>
            </a:r>
            <a:r>
              <a:rPr lang="en-US" sz="2800" b="1" i="0" u="none" baseline="0" smtClean="0">
                <a:latin typeface="Arial" pitchFamily="34" charset="0"/>
                <a:cs typeface="Arial" pitchFamily="34" charset="0"/>
              </a:rPr>
              <a:t>©2012</a:t>
            </a:r>
            <a:r>
              <a:rPr lang="he" sz="2800" b="1" i="0" u="none" baseline="0" smtClean="0">
                <a:latin typeface="Arial" pitchFamily="34" charset="0"/>
                <a:cs typeface="Arial" pitchFamily="34" charset="0"/>
              </a:rPr>
              <a:t>, </a:t>
            </a:r>
            <a:r>
              <a:rPr lang="he" sz="2800" b="1" i="0" u="none" baseline="0" dirty="0">
                <a:latin typeface="Arial" pitchFamily="34" charset="0"/>
                <a:cs typeface="Arial" pitchFamily="34" charset="0"/>
              </a:rPr>
              <a:t>קרן ברונר</a:t>
            </a:r>
            <a:endParaRPr lang="he" sz="2800" dirty="0">
              <a:latin typeface="Arial" pitchFamily="34" charset="0"/>
              <a:cs typeface="Arial" pitchFamily="34" charset="0"/>
            </a:endParaRPr>
          </a:p>
          <a:p>
            <a:pPr marL="635000" indent="-520700" algn="r" rtl="1">
              <a:buClr>
                <a:srgbClr val="FF0000"/>
              </a:buClr>
              <a:buFontTx/>
              <a:buNone/>
            </a:pPr>
            <a:endParaRPr lang="he" sz="2000" dirty="0">
              <a:latin typeface="Arial" pitchFamily="34" charset="0"/>
              <a:cs typeface="Arial" pitchFamily="34" charset="0"/>
            </a:endParaRPr>
          </a:p>
          <a:p>
            <a:pPr marL="635000" indent="-520700" algn="r" rtl="1">
              <a:buClr>
                <a:srgbClr val="FF0000"/>
              </a:buClr>
              <a:buFontTx/>
              <a:buNone/>
            </a:pPr>
            <a:r>
              <a:rPr lang="he" sz="2000" b="0" i="0" u="none" baseline="0" dirty="0">
                <a:latin typeface="Arial" pitchFamily="34" charset="0"/>
                <a:cs typeface="Arial" pitchFamily="34" charset="0"/>
              </a:rPr>
              <a:t>* </a:t>
            </a:r>
            <a:r>
              <a:rPr lang="he" sz="2000" b="0" i="1" u="none" baseline="0" dirty="0">
                <a:latin typeface="Arial" pitchFamily="34" charset="0"/>
                <a:cs typeface="Arial" pitchFamily="34" charset="0"/>
              </a:rPr>
              <a:t>בחומרים המשלימים תוכל לראות דוגמאות לסדר יום, לפעילויות ולתמסירים</a:t>
            </a:r>
            <a:endParaRPr lang="he" sz="2000" i="1" dirty="0">
              <a:latin typeface="Arial" pitchFamily="34" charset="0"/>
              <a:cs typeface="Arial" pitchFamily="34" charset="0"/>
            </a:endParaRPr>
          </a:p>
        </p:txBody>
      </p:sp>
      <p:grpSp>
        <p:nvGrpSpPr>
          <p:cNvPr id="7" name="קבוצה 6"/>
          <p:cNvGrpSpPr/>
          <p:nvPr/>
        </p:nvGrpSpPr>
        <p:grpSpPr>
          <a:xfrm>
            <a:off x="3771900" y="5962650"/>
            <a:ext cx="1600200" cy="454699"/>
            <a:chOff x="3048000" y="6072188"/>
            <a:chExt cx="1600200" cy="454699"/>
          </a:xfrm>
        </p:grpSpPr>
        <p:sp>
          <p:nvSpPr>
            <p:cNvPr id="4" name="Text Box 6"/>
            <p:cNvSpPr txBox="1">
              <a:spLocks noChangeArrowheads="1"/>
            </p:cNvSpPr>
            <p:nvPr/>
          </p:nvSpPr>
          <p:spPr bwMode="auto">
            <a:xfrm>
              <a:off x="3048000" y="6096000"/>
              <a:ext cx="1143000" cy="430887"/>
            </a:xfrm>
            <a:prstGeom prst="rect">
              <a:avLst/>
            </a:prstGeom>
            <a:noFill/>
            <a:ln w="9525">
              <a:noFill/>
              <a:miter lim="800000"/>
              <a:headEnd/>
              <a:tailEnd/>
            </a:ln>
            <a:effectLst/>
          </p:spPr>
          <p:txBody>
            <a:bodyPr wrap="square">
              <a:spAutoFit/>
            </a:bodyPr>
            <a:lstStyle/>
            <a:p>
              <a:pPr algn="r" rtl="1"/>
              <a:r>
                <a:rPr lang="he" sz="1100" b="1" i="0" u="none" baseline="0">
                  <a:latin typeface="Arial" pitchFamily="34" charset="0"/>
                  <a:cs typeface="Arial" pitchFamily="34" charset="0"/>
                </a:rPr>
                <a:t>קרן ברונר</a:t>
              </a:r>
              <a:endParaRPr lang="he" sz="1100" b="1" dirty="0">
                <a:latin typeface="Arial" pitchFamily="34" charset="0"/>
                <a:cs typeface="Arial" pitchFamily="34" charset="0"/>
              </a:endParaRPr>
            </a:p>
            <a:p>
              <a:pPr algn="r" rtl="1"/>
              <a:r>
                <a:rPr lang="he" sz="1100" b="1" i="0" u="none" baseline="0">
                  <a:latin typeface="Arial" pitchFamily="34" charset="0"/>
                  <a:cs typeface="Arial" pitchFamily="34" charset="0"/>
                </a:rPr>
                <a:t>רוצ'סטר, ניו יורק</a:t>
              </a:r>
            </a:p>
          </p:txBody>
        </p:sp>
        <p:pic>
          <p:nvPicPr>
            <p:cNvPr id="5" name="Picture 7"/>
            <p:cNvPicPr>
              <a:picLocks noChangeAspect="1" noChangeArrowheads="1"/>
            </p:cNvPicPr>
            <p:nvPr/>
          </p:nvPicPr>
          <p:blipFill>
            <a:blip r:embed="rId3" cstate="print"/>
            <a:srcRect/>
            <a:stretch>
              <a:fillRect/>
            </a:stretch>
          </p:blipFill>
          <p:spPr bwMode="auto">
            <a:xfrm>
              <a:off x="4267200" y="6072188"/>
              <a:ext cx="381000" cy="381000"/>
            </a:xfrm>
            <a:prstGeom prst="rect">
              <a:avLst/>
            </a:prstGeom>
            <a:noFill/>
            <a:ln w="9525">
              <a:noFill/>
              <a:miter lim="800000"/>
              <a:headEnd/>
              <a:tailEnd/>
            </a:ln>
          </p:spPr>
        </p:pic>
      </p:grpSp>
      <p:pic>
        <p:nvPicPr>
          <p:cNvPr id="6" name="Picture 5" descr="C:\Users\Anita\AppData\Local\Microsoft\Windows\Temporary Internet Files\Content.IE5\BPPYARPA\MC900441834[1].wmf"/>
          <p:cNvPicPr>
            <a:picLocks noChangeAspect="1" noChangeArrowheads="1"/>
          </p:cNvPicPr>
          <p:nvPr/>
        </p:nvPicPr>
        <p:blipFill>
          <a:blip r:embed="rId4" cstate="print"/>
          <a:srcRect/>
          <a:stretch>
            <a:fillRect/>
          </a:stretch>
        </p:blipFill>
        <p:spPr bwMode="auto">
          <a:xfrm>
            <a:off x="6934200" y="5562600"/>
            <a:ext cx="1828800" cy="1295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he" b="0" i="0" u="none" baseline="0" dirty="0">
                <a:latin typeface="Arial" pitchFamily="34" charset="0"/>
                <a:cs typeface="Arial" pitchFamily="34" charset="0"/>
              </a:rPr>
              <a:t>כיצד תדע מתי התכניות שלך אכן משיגות את מטרתן</a:t>
            </a:r>
            <a:r>
              <a:rPr lang="he" b="0" i="0" u="none" baseline="0">
                <a:latin typeface="Arial" pitchFamily="34" charset="0"/>
                <a:cs typeface="Arial" pitchFamily="34" charset="0"/>
              </a:rPr>
              <a:t>? </a:t>
            </a:r>
            <a:r>
              <a:rPr lang="he" smtClean="0">
                <a:latin typeface="Arial" pitchFamily="34" charset="0"/>
                <a:cs typeface="Arial" pitchFamily="34" charset="0"/>
              </a:rPr>
              <a:t>. . . הערכה 	</a:t>
            </a:r>
            <a:endParaRPr lang="he" dirty="0">
              <a:latin typeface="Arial" pitchFamily="34" charset="0"/>
              <a:cs typeface="Arial" pitchFamily="34" charset="0"/>
            </a:endParaRPr>
          </a:p>
        </p:txBody>
      </p:sp>
      <p:sp>
        <p:nvSpPr>
          <p:cNvPr id="3" name="Text Placeholder 2"/>
          <p:cNvSpPr>
            <a:spLocks noGrp="1"/>
          </p:cNvSpPr>
          <p:nvPr>
            <p:ph type="body" idx="1"/>
          </p:nvPr>
        </p:nvSpPr>
        <p:spPr>
          <a:xfrm>
            <a:off x="4646612" y="1285875"/>
            <a:ext cx="4040188" cy="685800"/>
          </a:xfrm>
        </p:spPr>
        <p:txBody>
          <a:bodyPr>
            <a:normAutofit/>
          </a:bodyPr>
          <a:lstStyle/>
          <a:p>
            <a:pPr algn="r" rtl="1"/>
            <a:r>
              <a:rPr lang="he" b="1" i="0" u="none" baseline="0">
                <a:solidFill>
                  <a:schemeClr val="tx2"/>
                </a:solidFill>
                <a:latin typeface="Arial" pitchFamily="34" charset="0"/>
                <a:cs typeface="Arial" pitchFamily="34" charset="0"/>
              </a:rPr>
              <a:t>הערכת תכניות</a:t>
            </a:r>
            <a:r>
              <a:rPr lang="he" b="0" i="0" u="none" baseline="0">
                <a:latin typeface="Arial" pitchFamily="34" charset="0"/>
                <a:cs typeface="Arial" pitchFamily="34" charset="0"/>
              </a:rPr>
              <a:t>		</a:t>
            </a:r>
            <a:endParaRPr lang="he" dirty="0">
              <a:latin typeface="Arial" pitchFamily="34" charset="0"/>
              <a:cs typeface="Arial" pitchFamily="34" charset="0"/>
            </a:endParaRPr>
          </a:p>
        </p:txBody>
      </p:sp>
      <p:sp>
        <p:nvSpPr>
          <p:cNvPr id="5" name="Content Placeholder 4"/>
          <p:cNvSpPr>
            <a:spLocks noGrp="1"/>
          </p:cNvSpPr>
          <p:nvPr>
            <p:ph sz="quarter" idx="2"/>
          </p:nvPr>
        </p:nvSpPr>
        <p:spPr>
          <a:xfrm>
            <a:off x="457200" y="2133600"/>
            <a:ext cx="7924800" cy="2667000"/>
          </a:xfrm>
        </p:spPr>
        <p:txBody>
          <a:bodyPr>
            <a:normAutofit/>
          </a:bodyPr>
          <a:lstStyle/>
          <a:p>
            <a:pPr algn="r" rtl="1">
              <a:buNone/>
            </a:pPr>
            <a:r>
              <a:rPr lang="he" sz="3200" b="0" i="0" u="none" baseline="0" dirty="0">
                <a:latin typeface="Arial" pitchFamily="34" charset="0"/>
                <a:cs typeface="Arial" pitchFamily="34" charset="0"/>
              </a:rPr>
              <a:t>  איסוף וניתוח שיטתיים ושקולים של מידע על </a:t>
            </a:r>
            <a:r>
              <a:rPr lang="he" sz="3200" b="1" i="0" u="none" baseline="0" dirty="0">
                <a:latin typeface="Arial" pitchFamily="34" charset="0"/>
                <a:cs typeface="Arial" pitchFamily="34" charset="0"/>
              </a:rPr>
              <a:t>פעילויות, מאפיינים ותוצאות של תכניות, </a:t>
            </a:r>
            <a:endParaRPr lang="he" dirty="0">
              <a:latin typeface="Arial" pitchFamily="34" charset="0"/>
              <a:cs typeface="Arial" pitchFamily="34" charset="0"/>
            </a:endParaRPr>
          </a:p>
        </p:txBody>
      </p:sp>
      <p:sp>
        <p:nvSpPr>
          <p:cNvPr id="9"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10</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he" b="0" i="0" u="none" baseline="0" dirty="0">
                <a:latin typeface="Arial" pitchFamily="34" charset="0"/>
                <a:cs typeface="Arial" pitchFamily="34" charset="0"/>
              </a:rPr>
              <a:t>כיצד תדע מתי התכניות שלך אכן משיגות את </a:t>
            </a:r>
            <a:r>
              <a:rPr lang="he" b="0" i="0" u="none" baseline="0">
                <a:latin typeface="Arial" pitchFamily="34" charset="0"/>
                <a:cs typeface="Arial" pitchFamily="34" charset="0"/>
              </a:rPr>
              <a:t>מטרתן</a:t>
            </a:r>
            <a:r>
              <a:rPr lang="he" b="0" i="0" u="none" baseline="0" smtClean="0">
                <a:latin typeface="Arial" pitchFamily="34" charset="0"/>
                <a:cs typeface="Arial" pitchFamily="34" charset="0"/>
              </a:rPr>
              <a:t>?</a:t>
            </a:r>
            <a:r>
              <a:rPr lang="he-IL" b="0" i="0" u="none" baseline="0" smtClean="0">
                <a:latin typeface="Arial" pitchFamily="34" charset="0"/>
                <a:cs typeface="Arial" pitchFamily="34" charset="0"/>
              </a:rPr>
              <a:t> </a:t>
            </a:r>
            <a:r>
              <a:rPr lang="he" smtClean="0">
                <a:latin typeface="Arial" pitchFamily="34" charset="0"/>
                <a:cs typeface="Arial" pitchFamily="34" charset="0"/>
              </a:rPr>
              <a:t>. . . הערכה</a:t>
            </a:r>
            <a:endParaRPr lang="he" dirty="0">
              <a:latin typeface="Arial" pitchFamily="34" charset="0"/>
              <a:cs typeface="Arial" pitchFamily="34" charset="0"/>
            </a:endParaRPr>
          </a:p>
        </p:txBody>
      </p:sp>
      <p:sp>
        <p:nvSpPr>
          <p:cNvPr id="3" name="Text Placeholder 2"/>
          <p:cNvSpPr>
            <a:spLocks noGrp="1"/>
          </p:cNvSpPr>
          <p:nvPr>
            <p:ph type="body" idx="1"/>
          </p:nvPr>
        </p:nvSpPr>
        <p:spPr>
          <a:xfrm>
            <a:off x="4646612" y="1285875"/>
            <a:ext cx="4040188" cy="685800"/>
          </a:xfrm>
        </p:spPr>
        <p:txBody>
          <a:bodyPr>
            <a:normAutofit/>
          </a:bodyPr>
          <a:lstStyle/>
          <a:p>
            <a:pPr algn="r" rtl="1"/>
            <a:r>
              <a:rPr lang="he" b="1" i="0" u="none" baseline="0">
                <a:solidFill>
                  <a:schemeClr val="tx2"/>
                </a:solidFill>
                <a:latin typeface="Arial" pitchFamily="34" charset="0"/>
                <a:cs typeface="Arial" pitchFamily="34" charset="0"/>
              </a:rPr>
              <a:t>הערכת תכניות</a:t>
            </a:r>
            <a:r>
              <a:rPr lang="he" b="0" i="0" u="none" baseline="0">
                <a:latin typeface="Arial" pitchFamily="34" charset="0"/>
                <a:cs typeface="Arial" pitchFamily="34" charset="0"/>
              </a:rPr>
              <a:t>		</a:t>
            </a:r>
            <a:endParaRPr lang="he" dirty="0">
              <a:latin typeface="Arial" pitchFamily="34" charset="0"/>
              <a:cs typeface="Arial" pitchFamily="34" charset="0"/>
            </a:endParaRPr>
          </a:p>
        </p:txBody>
      </p:sp>
      <p:sp>
        <p:nvSpPr>
          <p:cNvPr id="5" name="Content Placeholder 4"/>
          <p:cNvSpPr>
            <a:spLocks noGrp="1"/>
          </p:cNvSpPr>
          <p:nvPr>
            <p:ph sz="quarter" idx="2"/>
          </p:nvPr>
        </p:nvSpPr>
        <p:spPr>
          <a:xfrm>
            <a:off x="457200" y="2133600"/>
            <a:ext cx="7924800" cy="2667000"/>
          </a:xfrm>
        </p:spPr>
        <p:txBody>
          <a:bodyPr>
            <a:normAutofit/>
          </a:bodyPr>
          <a:lstStyle/>
          <a:p>
            <a:pPr algn="r" rtl="1">
              <a:buNone/>
            </a:pPr>
            <a:r>
              <a:rPr lang="he" sz="3200" b="0" i="0" u="none" baseline="0" dirty="0">
                <a:latin typeface="Arial" pitchFamily="34" charset="0"/>
                <a:cs typeface="Arial" pitchFamily="34" charset="0"/>
              </a:rPr>
              <a:t>  איסוף וניתוח שיטתיים ושקולים של מידע על פעילויות, מאפיינים ותוצאות של תכניות, </a:t>
            </a:r>
            <a:r>
              <a:rPr lang="he" sz="3200" b="1" i="0" u="none" baseline="0" dirty="0">
                <a:latin typeface="Arial" pitchFamily="34" charset="0"/>
                <a:cs typeface="Arial" pitchFamily="34" charset="0"/>
              </a:rPr>
              <a:t>לשימושם של אנשים ספציפיים במטרה לצמצם אי-ודאות ולהביא לקבלת החלטות מושכלות.</a:t>
            </a:r>
            <a:endParaRPr lang="he" sz="3200" b="1" dirty="0" smtClean="0">
              <a:latin typeface="Arial" pitchFamily="34" charset="0"/>
              <a:cs typeface="Arial" pitchFamily="34" charset="0"/>
            </a:endParaRPr>
          </a:p>
          <a:p>
            <a:endParaRPr lang="he" dirty="0">
              <a:latin typeface="Arial" pitchFamily="34" charset="0"/>
              <a:cs typeface="Arial" pitchFamily="34" charset="0"/>
            </a:endParaRPr>
          </a:p>
        </p:txBody>
      </p:sp>
      <p:sp>
        <p:nvSpPr>
          <p:cNvPr id="9"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10</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he" b="0" i="0" u="none" baseline="0" dirty="0">
                <a:latin typeface="Arial" pitchFamily="34" charset="0"/>
                <a:cs typeface="Arial" pitchFamily="34" charset="0"/>
              </a:rPr>
              <a:t>מה עליך לעשות כדי לבצע הערכה?</a:t>
            </a:r>
            <a:endParaRPr lang="he" dirty="0">
              <a:latin typeface="Arial" pitchFamily="34" charset="0"/>
              <a:cs typeface="Arial" pitchFamily="34" charset="0"/>
            </a:endParaRPr>
          </a:p>
        </p:txBody>
      </p:sp>
      <p:sp>
        <p:nvSpPr>
          <p:cNvPr id="3" name="Content Placeholder 2"/>
          <p:cNvSpPr>
            <a:spLocks noGrp="1"/>
          </p:cNvSpPr>
          <p:nvPr>
            <p:ph sz="quarter" idx="1"/>
          </p:nvPr>
        </p:nvSpPr>
        <p:spPr>
          <a:xfrm>
            <a:off x="533400" y="1447800"/>
            <a:ext cx="8229600" cy="4937760"/>
          </a:xfrm>
        </p:spPr>
        <p:txBody>
          <a:bodyPr/>
          <a:lstStyle/>
          <a:p>
            <a:pPr algn="r" rtl="1"/>
            <a:r>
              <a:rPr lang="he" sz="3600" b="0" i="0" u="none" baseline="0">
                <a:latin typeface="Arial" pitchFamily="34" charset="0"/>
                <a:cs typeface="Arial" pitchFamily="34" charset="0"/>
              </a:rPr>
              <a:t>לנסח שאלות עיקריות</a:t>
            </a:r>
            <a:endParaRPr lang="he" sz="3600" dirty="0" smtClean="0">
              <a:latin typeface="Arial" pitchFamily="34" charset="0"/>
              <a:cs typeface="Arial" pitchFamily="34" charset="0"/>
            </a:endParaRPr>
          </a:p>
          <a:p>
            <a:pPr marL="273050" indent="7938" algn="r" rtl="1">
              <a:spcBef>
                <a:spcPts val="1800"/>
              </a:spcBef>
            </a:pPr>
            <a:r>
              <a:rPr lang="he" sz="3600" b="0" i="0" u="none" baseline="0">
                <a:latin typeface="Arial" pitchFamily="34" charset="0"/>
                <a:cs typeface="Arial" pitchFamily="34" charset="0"/>
              </a:rPr>
              <a:t> להגדיר גישה</a:t>
            </a:r>
            <a:endParaRPr lang="he" sz="3600" dirty="0" smtClean="0">
              <a:latin typeface="Arial" pitchFamily="34" charset="0"/>
              <a:cs typeface="Arial" pitchFamily="34" charset="0"/>
            </a:endParaRPr>
          </a:p>
          <a:p>
            <a:pPr marL="273050" indent="7938" algn="r" rtl="1">
              <a:spcBef>
                <a:spcPts val="0"/>
              </a:spcBef>
              <a:buNone/>
            </a:pPr>
            <a:r>
              <a:rPr lang="he" sz="3600" b="0" i="0" u="none" baseline="0">
                <a:latin typeface="Arial" pitchFamily="34" charset="0"/>
                <a:cs typeface="Arial" pitchFamily="34" charset="0"/>
              </a:rPr>
              <a:t>      (להכין מערך הערכה)</a:t>
            </a:r>
            <a:endParaRPr lang="he" sz="3600" dirty="0" smtClean="0">
              <a:latin typeface="Arial" pitchFamily="34" charset="0"/>
              <a:cs typeface="Arial" pitchFamily="34" charset="0"/>
            </a:endParaRPr>
          </a:p>
          <a:p>
            <a:pPr marL="858838" indent="55563" algn="r" rtl="1">
              <a:spcBef>
                <a:spcPts val="1800"/>
              </a:spcBef>
            </a:pPr>
            <a:r>
              <a:rPr lang="he" sz="3600" b="0" i="0" u="none" baseline="0">
                <a:latin typeface="Arial" pitchFamily="34" charset="0"/>
                <a:cs typeface="Arial" pitchFamily="34" charset="0"/>
              </a:rPr>
              <a:t>  להשתמש בלוגיקה של הערכה</a:t>
            </a:r>
            <a:endParaRPr lang="he" sz="3600" dirty="0" smtClean="0">
              <a:latin typeface="Arial" pitchFamily="34" charset="0"/>
              <a:cs typeface="Arial" pitchFamily="34" charset="0"/>
            </a:endParaRPr>
          </a:p>
          <a:p>
            <a:pPr marL="1554163" indent="330200" algn="r" rtl="1">
              <a:spcBef>
                <a:spcPts val="1800"/>
              </a:spcBef>
            </a:pPr>
            <a:r>
              <a:rPr lang="he" sz="3600" b="0" i="0" u="none" baseline="0">
                <a:latin typeface="Arial" pitchFamily="34" charset="0"/>
                <a:cs typeface="Arial" pitchFamily="34" charset="0"/>
              </a:rPr>
              <a:t>לאסוף נתונים ולנתח אותם</a:t>
            </a:r>
            <a:endParaRPr lang="he" sz="3600" dirty="0" smtClean="0">
              <a:latin typeface="Arial" pitchFamily="34" charset="0"/>
              <a:cs typeface="Arial" pitchFamily="34" charset="0"/>
            </a:endParaRPr>
          </a:p>
          <a:p>
            <a:pPr marL="1997075" indent="407988" algn="r" rtl="1">
              <a:spcBef>
                <a:spcPts val="1800"/>
              </a:spcBef>
            </a:pPr>
            <a:r>
              <a:rPr lang="he" sz="3600" b="0" i="0" u="none" baseline="0">
                <a:latin typeface="Arial" pitchFamily="34" charset="0"/>
                <a:cs typeface="Arial" pitchFamily="34" charset="0"/>
              </a:rPr>
              <a:t>לסכם את הממצאים ולחלוק אותם עם אחרים </a:t>
            </a:r>
            <a:endParaRPr lang="he" sz="3600" dirty="0" smtClean="0">
              <a:latin typeface="Arial" pitchFamily="34" charset="0"/>
              <a:cs typeface="Arial" pitchFamily="34" charset="0"/>
            </a:endParaRPr>
          </a:p>
          <a:p>
            <a:endParaRPr lang="he" dirty="0">
              <a:latin typeface="Arial" pitchFamily="34" charset="0"/>
              <a:cs typeface="Arial" pitchFamily="34" charset="0"/>
            </a:endParaRPr>
          </a:p>
        </p:txBody>
      </p:sp>
      <p:sp>
        <p:nvSpPr>
          <p:cNvPr id="6" name="Slide Number Placeholder 5"/>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11</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שאלות עיקריות</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marL="571500" indent="-571500" algn="r" rtl="1">
              <a:spcBef>
                <a:spcPts val="0"/>
              </a:spcBef>
              <a:buClr>
                <a:srgbClr val="000066"/>
              </a:buClr>
              <a:buNone/>
            </a:pPr>
            <a:endParaRPr lang="he" sz="1600" dirty="0" smtClean="0">
              <a:latin typeface="Arial" pitchFamily="34" charset="0"/>
              <a:cs typeface="Arial" pitchFamily="34" charset="0"/>
            </a:endParaRPr>
          </a:p>
          <a:p>
            <a:pPr marL="571500" indent="-571500" algn="r" rtl="1">
              <a:spcBef>
                <a:spcPts val="2400"/>
              </a:spcBef>
              <a:buClr>
                <a:srgbClr val="000066"/>
              </a:buClr>
              <a:buFont typeface="Wingdings" pitchFamily="2" charset="2"/>
              <a:buChar char="ü"/>
            </a:pPr>
            <a:r>
              <a:rPr lang="he" sz="3600" b="0" i="0" u="none" baseline="0" dirty="0">
                <a:latin typeface="Arial" pitchFamily="34" charset="0"/>
                <a:cs typeface="Arial" pitchFamily="34" charset="0"/>
              </a:rPr>
              <a:t>למקד את ההערכה ולהניע אותה.</a:t>
            </a:r>
            <a:endParaRPr lang="he" sz="3600" dirty="0" smtClean="0">
              <a:latin typeface="Arial" pitchFamily="34" charset="0"/>
              <a:cs typeface="Arial" pitchFamily="34" charset="0"/>
            </a:endParaRPr>
          </a:p>
          <a:p>
            <a:pPr marL="571500" indent="-571500" algn="r" rtl="1">
              <a:spcBef>
                <a:spcPct val="55000"/>
              </a:spcBef>
              <a:buClr>
                <a:srgbClr val="000066"/>
              </a:buClr>
              <a:buFont typeface="Wingdings" pitchFamily="2" charset="2"/>
              <a:buChar char="ü"/>
            </a:pPr>
            <a:r>
              <a:rPr lang="he" sz="3600" b="0" i="0" u="none" baseline="0" dirty="0">
                <a:latin typeface="Arial" pitchFamily="34" charset="0"/>
                <a:cs typeface="Arial" pitchFamily="34" charset="0"/>
              </a:rPr>
              <a:t>צריכות להיות מנוסחות בקפידה (וניסוחן צריך להיות מוסכם) לפני ביצוע כל עבודת תכנון אחרת של ההערכה. </a:t>
            </a:r>
            <a:endParaRPr lang="he" sz="3600" dirty="0" smtClean="0">
              <a:latin typeface="Arial" pitchFamily="34" charset="0"/>
              <a:cs typeface="Arial" pitchFamily="34" charset="0"/>
            </a:endParaRPr>
          </a:p>
          <a:p>
            <a:pPr marL="571500" indent="-571500" algn="r" rtl="1">
              <a:spcBef>
                <a:spcPct val="55000"/>
              </a:spcBef>
              <a:buClr>
                <a:srgbClr val="000066"/>
              </a:buClr>
              <a:buFont typeface="Wingdings" pitchFamily="2" charset="2"/>
              <a:buChar char="ü"/>
            </a:pPr>
            <a:r>
              <a:rPr lang="he" sz="3600" b="0" i="0" u="none" baseline="0" dirty="0">
                <a:latin typeface="Arial" pitchFamily="34" charset="0"/>
                <a:cs typeface="Arial" pitchFamily="34" charset="0"/>
                <a:sym typeface="Wingdings 3" pitchFamily="18" charset="2"/>
              </a:rPr>
              <a:t>לייצג בדרך כלל תת-קבוצה חשובה של מידע דרוש. </a:t>
            </a:r>
            <a:endParaRPr lang="he" sz="3600" dirty="0" smtClean="0">
              <a:latin typeface="Arial" pitchFamily="34" charset="0"/>
              <a:cs typeface="Arial" pitchFamily="34" charset="0"/>
              <a:sym typeface="Wingdings 3" pitchFamily="18" charset="2"/>
            </a:endParaRPr>
          </a:p>
          <a:p>
            <a:endParaRPr lang="he" sz="3600" dirty="0">
              <a:latin typeface="Arial" pitchFamily="34" charset="0"/>
              <a:cs typeface="Arial" pitchFamily="34" charset="0"/>
            </a:endParaRPr>
          </a:p>
        </p:txBody>
      </p:sp>
      <p:sp>
        <p:nvSpPr>
          <p:cNvPr id="6" name="Slide Number Placeholder 5"/>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12</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קריטריונים לשאלות הערכה</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lgn="r" rtl="1">
              <a:lnSpc>
                <a:spcPct val="80000"/>
              </a:lnSpc>
              <a:spcBef>
                <a:spcPct val="40000"/>
              </a:spcBef>
              <a:buClr>
                <a:srgbClr val="000066"/>
              </a:buClr>
              <a:buSzPct val="85000"/>
            </a:pPr>
            <a:r>
              <a:rPr lang="he" sz="3600" b="0" i="0" u="none" baseline="0" dirty="0">
                <a:latin typeface="Arial" pitchFamily="34" charset="0"/>
                <a:cs typeface="Arial" pitchFamily="34" charset="0"/>
              </a:rPr>
              <a:t>אפשר להשיג נתונים העונים לשאלות. </a:t>
            </a:r>
            <a:endParaRPr lang="he" sz="3600" dirty="0" smtClean="0">
              <a:latin typeface="Arial" pitchFamily="34" charset="0"/>
              <a:cs typeface="Arial" pitchFamily="34" charset="0"/>
            </a:endParaRPr>
          </a:p>
          <a:p>
            <a:pPr algn="r" rtl="1">
              <a:lnSpc>
                <a:spcPct val="80000"/>
              </a:lnSpc>
              <a:spcBef>
                <a:spcPct val="40000"/>
              </a:spcBef>
              <a:buClr>
                <a:srgbClr val="000066"/>
              </a:buClr>
              <a:buSzPct val="85000"/>
            </a:pPr>
            <a:r>
              <a:rPr lang="he" sz="3600" b="0" i="0" u="none" baseline="0" dirty="0">
                <a:latin typeface="Arial" pitchFamily="34" charset="0"/>
                <a:cs typeface="Arial" pitchFamily="34" charset="0"/>
              </a:rPr>
              <a:t>קיימת יותר מ"תשובה" אפשרית אחת לשאלה. </a:t>
            </a:r>
            <a:endParaRPr lang="he" sz="3600" dirty="0" smtClean="0">
              <a:latin typeface="Arial" pitchFamily="34" charset="0"/>
              <a:cs typeface="Arial" pitchFamily="34" charset="0"/>
            </a:endParaRPr>
          </a:p>
          <a:p>
            <a:pPr algn="r" rtl="1">
              <a:lnSpc>
                <a:spcPct val="80000"/>
              </a:lnSpc>
              <a:spcBef>
                <a:spcPct val="40000"/>
              </a:spcBef>
              <a:buClr>
                <a:srgbClr val="000066"/>
              </a:buClr>
              <a:buSzPct val="85000"/>
            </a:pPr>
            <a:r>
              <a:rPr lang="he" sz="3600" b="0" i="0" u="none" baseline="0" dirty="0">
                <a:latin typeface="Arial" pitchFamily="34" charset="0"/>
                <a:cs typeface="Arial" pitchFamily="34" charset="0"/>
              </a:rPr>
              <a:t>המידע העונה על השאלות מבוקש ודרוש. </a:t>
            </a:r>
            <a:endParaRPr lang="he" sz="3600" dirty="0" smtClean="0">
              <a:latin typeface="Arial" pitchFamily="34" charset="0"/>
              <a:cs typeface="Arial" pitchFamily="34" charset="0"/>
            </a:endParaRPr>
          </a:p>
          <a:p>
            <a:pPr algn="r" rtl="1">
              <a:lnSpc>
                <a:spcPct val="80000"/>
              </a:lnSpc>
              <a:spcBef>
                <a:spcPct val="40000"/>
              </a:spcBef>
              <a:buClr>
                <a:srgbClr val="000066"/>
              </a:buClr>
              <a:buSzPct val="85000"/>
            </a:pPr>
            <a:r>
              <a:rPr lang="he" sz="3600" b="0" i="0" u="none" baseline="0" dirty="0">
                <a:latin typeface="Arial" pitchFamily="34" charset="0"/>
                <a:cs typeface="Arial" pitchFamily="34" charset="0"/>
              </a:rPr>
              <a:t>ידוע כיצד ייעשה שימוש פנימי (וחיצוני) במידע שיתקבל.</a:t>
            </a:r>
            <a:endParaRPr lang="he" sz="3600" dirty="0" smtClean="0">
              <a:latin typeface="Arial" pitchFamily="34" charset="0"/>
              <a:cs typeface="Arial" pitchFamily="34" charset="0"/>
            </a:endParaRPr>
          </a:p>
          <a:p>
            <a:pPr algn="r" rtl="1">
              <a:lnSpc>
                <a:spcPct val="80000"/>
              </a:lnSpc>
              <a:spcBef>
                <a:spcPct val="40000"/>
              </a:spcBef>
              <a:buClr>
                <a:srgbClr val="000066"/>
              </a:buClr>
              <a:buSzPct val="85000"/>
            </a:pPr>
            <a:r>
              <a:rPr lang="he" sz="3600" b="0" i="0" u="none" baseline="0" dirty="0">
                <a:latin typeface="Arial" pitchFamily="34" charset="0"/>
                <a:cs typeface="Arial" pitchFamily="34" charset="0"/>
              </a:rPr>
              <a:t>השאלות מכוונות להיבטים </a:t>
            </a:r>
            <a:r>
              <a:rPr lang="he" sz="3600" b="0" i="0" u="none" baseline="0">
                <a:latin typeface="Arial" pitchFamily="34" charset="0"/>
                <a:cs typeface="Arial" pitchFamily="34" charset="0"/>
              </a:rPr>
              <a:t>ניתנים </a:t>
            </a:r>
            <a:r>
              <a:rPr lang="en-US" sz="3600" b="0" i="0" u="none" baseline="0" smtClean="0">
                <a:latin typeface="Arial" pitchFamily="34" charset="0"/>
                <a:cs typeface="Arial" pitchFamily="34" charset="0"/>
              </a:rPr>
              <a:t/>
            </a:r>
            <a:br>
              <a:rPr lang="en-US" sz="3600" b="0" i="0" u="none" baseline="0" smtClean="0">
                <a:latin typeface="Arial" pitchFamily="34" charset="0"/>
                <a:cs typeface="Arial" pitchFamily="34" charset="0"/>
              </a:rPr>
            </a:br>
            <a:r>
              <a:rPr lang="he" sz="3600" b="0" i="0" u="none" baseline="0" smtClean="0">
                <a:latin typeface="Arial" pitchFamily="34" charset="0"/>
                <a:cs typeface="Arial" pitchFamily="34" charset="0"/>
              </a:rPr>
              <a:t>לשינוי </a:t>
            </a:r>
            <a:r>
              <a:rPr lang="he" sz="3600" b="0" i="0" u="none" baseline="0" dirty="0">
                <a:latin typeface="Arial" pitchFamily="34" charset="0"/>
                <a:cs typeface="Arial" pitchFamily="34" charset="0"/>
              </a:rPr>
              <a:t>של פעילות.</a:t>
            </a:r>
            <a:endParaRPr lang="he" sz="3600" dirty="0" smtClean="0">
              <a:latin typeface="Arial" pitchFamily="34" charset="0"/>
              <a:cs typeface="Arial" pitchFamily="34" charset="0"/>
            </a:endParaRPr>
          </a:p>
          <a:p>
            <a:endParaRPr lang="he" dirty="0">
              <a:latin typeface="Arial" pitchFamily="34" charset="0"/>
              <a:cs typeface="Arial" pitchFamily="34" charset="0"/>
            </a:endParaRPr>
          </a:p>
        </p:txBody>
      </p:sp>
      <p:pic>
        <p:nvPicPr>
          <p:cNvPr id="4109" name="Picture 13" descr="C:\Users\anita.OMGDOMAIN\AppData\Local\Microsoft\Windows\Temporary Internet Files\Content.IE5\GA02JTZI\MC900434859[1].png"/>
          <p:cNvPicPr>
            <a:picLocks noChangeAspect="1" noChangeArrowheads="1"/>
          </p:cNvPicPr>
          <p:nvPr/>
        </p:nvPicPr>
        <p:blipFill>
          <a:blip r:embed="rId3" cstate="print"/>
          <a:srcRect/>
          <a:stretch>
            <a:fillRect/>
          </a:stretch>
        </p:blipFill>
        <p:spPr bwMode="auto">
          <a:xfrm>
            <a:off x="457200" y="1447800"/>
            <a:ext cx="1371600" cy="1295400"/>
          </a:xfrm>
          <a:prstGeom prst="rect">
            <a:avLst/>
          </a:prstGeom>
          <a:noFill/>
        </p:spPr>
      </p:pic>
      <p:pic>
        <p:nvPicPr>
          <p:cNvPr id="16" name="Picture 13" descr="C:\Users\anita.OMGDOMAIN\AppData\Local\Microsoft\Windows\Temporary Internet Files\Content.IE5\GA02JTZI\MC900434859[1].png"/>
          <p:cNvPicPr>
            <a:picLocks noChangeAspect="1" noChangeArrowheads="1"/>
          </p:cNvPicPr>
          <p:nvPr/>
        </p:nvPicPr>
        <p:blipFill>
          <a:blip r:embed="rId3" cstate="print"/>
          <a:srcRect/>
          <a:stretch>
            <a:fillRect/>
          </a:stretch>
        </p:blipFill>
        <p:spPr bwMode="auto">
          <a:xfrm>
            <a:off x="609600" y="5105400"/>
            <a:ext cx="1371600" cy="1295400"/>
          </a:xfrm>
          <a:prstGeom prst="rect">
            <a:avLst/>
          </a:prstGeom>
          <a:noFill/>
        </p:spPr>
      </p:pic>
      <p:sp>
        <p:nvSpPr>
          <p:cNvPr id="8" name="Slide Number Placeholder 7"/>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13</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3" cstate="print"/>
          <a:srcRect/>
          <a:stretch>
            <a:fillRect/>
          </a:stretch>
        </p:blipFill>
        <p:spPr bwMode="auto">
          <a:xfrm>
            <a:off x="685800" y="228600"/>
            <a:ext cx="6781800" cy="6477000"/>
          </a:xfrm>
          <a:prstGeom prst="rect">
            <a:avLst/>
          </a:prstGeom>
          <a:noFill/>
        </p:spPr>
      </p:pic>
      <p:sp>
        <p:nvSpPr>
          <p:cNvPr id="3" name="TextBox 2"/>
          <p:cNvSpPr txBox="1"/>
          <p:nvPr/>
        </p:nvSpPr>
        <p:spPr>
          <a:xfrm>
            <a:off x="6553200" y="5715000"/>
            <a:ext cx="1905000" cy="461665"/>
          </a:xfrm>
          <a:prstGeom prst="rect">
            <a:avLst/>
          </a:prstGeom>
          <a:noFill/>
        </p:spPr>
        <p:txBody>
          <a:bodyPr wrap="square" rtlCol="0">
            <a:spAutoFit/>
          </a:bodyPr>
          <a:lstStyle/>
          <a:p>
            <a:pPr algn="r" rtl="1"/>
            <a:r>
              <a:rPr lang="he" sz="1200" b="0" i="0" u="none" baseline="0">
                <a:latin typeface="Arial" pitchFamily="34" charset="0"/>
                <a:cs typeface="Arial" pitchFamily="34" charset="0"/>
              </a:rPr>
              <a:t>המשתתפים מזהים שאלות תוך שימוש בקריטריונים</a:t>
            </a:r>
            <a:endParaRPr lang="he"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r" rtl="1"/>
            <a:r>
              <a:rPr lang="he" b="0" i="0" u="none" baseline="0" dirty="0">
                <a:latin typeface="Arial" pitchFamily="34" charset="0"/>
                <a:cs typeface="Arial" pitchFamily="34" charset="0"/>
              </a:rPr>
              <a:t>כיצד תדע מתי התכניות שלך אכן משיגות את מטרתן? . . . . הערכה 	</a:t>
            </a:r>
            <a:endParaRPr lang="he" dirty="0">
              <a:latin typeface="Arial" pitchFamily="34" charset="0"/>
              <a:cs typeface="Arial" pitchFamily="34" charset="0"/>
            </a:endParaRPr>
          </a:p>
        </p:txBody>
      </p:sp>
      <p:sp>
        <p:nvSpPr>
          <p:cNvPr id="3" name="Text Placeholder 2"/>
          <p:cNvSpPr>
            <a:spLocks noGrp="1"/>
          </p:cNvSpPr>
          <p:nvPr>
            <p:ph type="body" idx="1"/>
          </p:nvPr>
        </p:nvSpPr>
        <p:spPr>
          <a:xfrm>
            <a:off x="4646612" y="1285875"/>
            <a:ext cx="4040188" cy="685800"/>
          </a:xfrm>
        </p:spPr>
        <p:txBody>
          <a:bodyPr>
            <a:normAutofit/>
          </a:bodyPr>
          <a:lstStyle/>
          <a:p>
            <a:pPr algn="r" rtl="1"/>
            <a:r>
              <a:rPr lang="he" b="1" i="0" u="none" baseline="0">
                <a:solidFill>
                  <a:schemeClr val="tx2"/>
                </a:solidFill>
                <a:latin typeface="Arial" pitchFamily="34" charset="0"/>
                <a:cs typeface="Arial" pitchFamily="34" charset="0"/>
              </a:rPr>
              <a:t>הערכת תכניות</a:t>
            </a:r>
            <a:r>
              <a:rPr lang="he" b="0" i="0" u="none" baseline="0">
                <a:latin typeface="Arial" pitchFamily="34" charset="0"/>
                <a:cs typeface="Arial" pitchFamily="34" charset="0"/>
              </a:rPr>
              <a:t>		</a:t>
            </a:r>
            <a:endParaRPr lang="he" dirty="0">
              <a:latin typeface="Arial" pitchFamily="34" charset="0"/>
              <a:cs typeface="Arial" pitchFamily="34" charset="0"/>
            </a:endParaRPr>
          </a:p>
        </p:txBody>
      </p:sp>
      <p:sp>
        <p:nvSpPr>
          <p:cNvPr id="5" name="Content Placeholder 4"/>
          <p:cNvSpPr>
            <a:spLocks noGrp="1"/>
          </p:cNvSpPr>
          <p:nvPr>
            <p:ph sz="quarter" idx="2"/>
          </p:nvPr>
        </p:nvSpPr>
        <p:spPr>
          <a:xfrm>
            <a:off x="457200" y="2133600"/>
            <a:ext cx="7924800" cy="2667000"/>
          </a:xfrm>
        </p:spPr>
        <p:txBody>
          <a:bodyPr>
            <a:normAutofit/>
          </a:bodyPr>
          <a:lstStyle/>
          <a:p>
            <a:pPr algn="r" rtl="1">
              <a:buNone/>
            </a:pPr>
            <a:r>
              <a:rPr lang="he" sz="3200" b="0" i="0" u="none" baseline="0" dirty="0">
                <a:latin typeface="Arial" pitchFamily="34" charset="0"/>
                <a:cs typeface="Arial" pitchFamily="34" charset="0"/>
              </a:rPr>
              <a:t>  איסוף וניתוח שיטתיים ושקולים של מידע לגבי הפעילויות, המאפיינים והתוצאות של תכניות, לשימושם של אנשים ספציפיים במטרה לצמצם אי-ודאות ולהביא לקבלת החלטות מושכלות.</a:t>
            </a:r>
            <a:endParaRPr lang="he" sz="3200" dirty="0" smtClean="0">
              <a:latin typeface="Arial" pitchFamily="34" charset="0"/>
              <a:cs typeface="Arial" pitchFamily="34" charset="0"/>
            </a:endParaRPr>
          </a:p>
          <a:p>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 b="0" i="0" u="none" baseline="0" dirty="0">
                <a:latin typeface="Arial" pitchFamily="34" charset="0"/>
                <a:cs typeface="Arial" pitchFamily="34" charset="0"/>
              </a:rPr>
              <a:t>סוגי הערכה, מוקדי הערכה ותזמון הערכה</a:t>
            </a:r>
            <a:endParaRPr lang="he" dirty="0">
              <a:latin typeface="Arial" pitchFamily="34" charset="0"/>
              <a:cs typeface="Arial" pitchFamily="34" charset="0"/>
            </a:endParaRPr>
          </a:p>
        </p:txBody>
      </p:sp>
      <p:graphicFrame>
        <p:nvGraphicFramePr>
          <p:cNvPr id="5" name="Content Placeholder 4"/>
          <p:cNvGraphicFramePr>
            <a:graphicFrameLocks noGrp="1"/>
          </p:cNvGraphicFramePr>
          <p:nvPr>
            <p:ph sz="quarter" idx="1"/>
          </p:nvPr>
        </p:nvGraphicFramePr>
        <p:xfrm>
          <a:off x="457200" y="1524000"/>
          <a:ext cx="8229600" cy="4495799"/>
        </p:xfrm>
        <a:graphic>
          <a:graphicData uri="http://schemas.openxmlformats.org/drawingml/2006/table">
            <a:tbl>
              <a:tblPr rtl="1" firstRow="1" bandRow="1">
                <a:tableStyleId>{073A0DAA-6AF3-43AB-8588-CEC1D06C72B9}</a:tableStyleId>
              </a:tblPr>
              <a:tblGrid>
                <a:gridCol w="1524000"/>
                <a:gridCol w="3280307"/>
                <a:gridCol w="3425293"/>
              </a:tblGrid>
              <a:tr h="700424">
                <a:tc>
                  <a:txBody>
                    <a:bodyPr/>
                    <a:lstStyle/>
                    <a:p>
                      <a:pPr algn="ctr" rtl="1"/>
                      <a:r>
                        <a:rPr lang="he" b="1" i="0" u="none" baseline="0" dirty="0"/>
                        <a:t>סוג</a:t>
                      </a:r>
                      <a:endParaRPr lang="he" b="1" dirty="0"/>
                    </a:p>
                  </a:txBody>
                  <a:tcPr/>
                </a:tc>
                <a:tc>
                  <a:txBody>
                    <a:bodyPr/>
                    <a:lstStyle/>
                    <a:p>
                      <a:pPr algn="ctr" rtl="1"/>
                      <a:r>
                        <a:rPr lang="he" b="1" i="0" u="none" baseline="0" dirty="0"/>
                        <a:t>מוקד</a:t>
                      </a:r>
                      <a:endParaRPr lang="he" b="1" dirty="0"/>
                    </a:p>
                  </a:txBody>
                  <a:tcPr/>
                </a:tc>
                <a:tc>
                  <a:txBody>
                    <a:bodyPr/>
                    <a:lstStyle/>
                    <a:p>
                      <a:pPr algn="ctr" rtl="1"/>
                      <a:r>
                        <a:rPr lang="he" b="1" i="0" u="none" baseline="0" dirty="0"/>
                        <a:t>תזמון</a:t>
                      </a:r>
                      <a:endParaRPr lang="he" b="1" dirty="0"/>
                    </a:p>
                  </a:txBody>
                  <a:tcPr/>
                </a:tc>
              </a:tr>
              <a:tr h="1200727">
                <a:tc>
                  <a:txBody>
                    <a:bodyPr/>
                    <a:lstStyle/>
                    <a:p>
                      <a:pPr algn="r" rtl="1"/>
                      <a:r>
                        <a:rPr lang="he" sz="2000" b="0" i="0" u="none" baseline="0"/>
                        <a:t>מעקב</a:t>
                      </a:r>
                      <a:endParaRPr lang="he" sz="2000" dirty="0"/>
                    </a:p>
                  </a:txBody>
                  <a:tcPr/>
                </a:tc>
                <a:tc>
                  <a:txBody>
                    <a:bodyPr/>
                    <a:lstStyle/>
                    <a:p>
                      <a:pPr algn="r" rtl="1"/>
                      <a:r>
                        <a:rPr lang="he" sz="2000" b="0" i="0" u="none" baseline="0"/>
                        <a:t>עמידה בתנאי מענק או מערך תכנית</a:t>
                      </a:r>
                      <a:endParaRPr lang="he" sz="2000" dirty="0"/>
                    </a:p>
                  </a:txBody>
                  <a:tcPr/>
                </a:tc>
                <a:tc>
                  <a:txBody>
                    <a:bodyPr/>
                    <a:lstStyle/>
                    <a:p>
                      <a:pPr algn="r" rtl="1"/>
                      <a:r>
                        <a:rPr lang="he" sz="2000" b="0" i="0" u="none" baseline="0"/>
                        <a:t>תקופת המענק או משך התכנית</a:t>
                      </a:r>
                    </a:p>
                    <a:p>
                      <a:endParaRPr lang="he" sz="2000" dirty="0"/>
                    </a:p>
                  </a:txBody>
                  <a:tcPr/>
                </a:tc>
              </a:tr>
              <a:tr h="1754139">
                <a:tc>
                  <a:txBody>
                    <a:bodyPr/>
                    <a:lstStyle/>
                    <a:p>
                      <a:pPr algn="r" rtl="1"/>
                      <a:r>
                        <a:rPr lang="he-IL" sz="2000" b="0" i="0" u="none" baseline="0" dirty="0" smtClean="0"/>
                        <a:t>מעצבת</a:t>
                      </a:r>
                      <a:endParaRPr lang="he" sz="2000" dirty="0"/>
                    </a:p>
                  </a:txBody>
                  <a:tcPr/>
                </a:tc>
                <a:tc>
                  <a:txBody>
                    <a:bodyPr/>
                    <a:lstStyle/>
                    <a:p>
                      <a:pPr algn="r" rtl="1"/>
                      <a:r>
                        <a:rPr lang="he" sz="2000" b="0" i="0" u="none" baseline="0"/>
                        <a:t>יישום</a:t>
                      </a:r>
                    </a:p>
                    <a:p>
                      <a:endParaRPr lang="he" sz="2000" dirty="0" smtClean="0"/>
                    </a:p>
                    <a:p>
                      <a:endParaRPr lang="he" sz="2000" dirty="0" smtClean="0"/>
                    </a:p>
                    <a:p>
                      <a:pPr algn="r" rtl="1"/>
                      <a:r>
                        <a:rPr lang="he" sz="2000" b="0" i="0" u="none" baseline="0"/>
                        <a:t>תוצאות בטווח הקצר/הבינוני</a:t>
                      </a:r>
                      <a:endParaRPr lang="he" sz="2000" dirty="0"/>
                    </a:p>
                  </a:txBody>
                  <a:tcPr/>
                </a:tc>
                <a:tc>
                  <a:txBody>
                    <a:bodyPr/>
                    <a:lstStyle/>
                    <a:p>
                      <a:pPr algn="r" rtl="1"/>
                      <a:r>
                        <a:rPr lang="he" sz="2000" b="0" i="0" u="none" baseline="0"/>
                        <a:t>בתקופת פעולתה של התכנית</a:t>
                      </a:r>
                    </a:p>
                    <a:p>
                      <a:endParaRPr lang="he" sz="2000" baseline="0" dirty="0" smtClean="0"/>
                    </a:p>
                    <a:p>
                      <a:endParaRPr lang="he" sz="2000" baseline="0" dirty="0" smtClean="0"/>
                    </a:p>
                    <a:p>
                      <a:pPr algn="r" rtl="1"/>
                      <a:r>
                        <a:rPr lang="he" sz="2000" b="0" i="0" u="none" baseline="0"/>
                        <a:t>בתקופת פעולתה של התכנית, בנקודות זמן מסוימות</a:t>
                      </a:r>
                      <a:endParaRPr lang="he" sz="2000" dirty="0" smtClean="0"/>
                    </a:p>
                  </a:txBody>
                  <a:tcPr/>
                </a:tc>
              </a:tr>
              <a:tr h="840509">
                <a:tc>
                  <a:txBody>
                    <a:bodyPr/>
                    <a:lstStyle/>
                    <a:p>
                      <a:pPr algn="r" rtl="1"/>
                      <a:r>
                        <a:rPr lang="he" sz="2000" b="0" i="0" u="none" baseline="0"/>
                        <a:t>מסכמת</a:t>
                      </a:r>
                      <a:endParaRPr lang="he" sz="2000" dirty="0"/>
                    </a:p>
                  </a:txBody>
                  <a:tcPr/>
                </a:tc>
                <a:tc>
                  <a:txBody>
                    <a:bodyPr/>
                    <a:lstStyle/>
                    <a:p>
                      <a:pPr algn="r" rtl="1"/>
                      <a:r>
                        <a:rPr lang="he" sz="2000" b="0" i="0" u="none" baseline="0"/>
                        <a:t>תוצאות בטווח הארוך</a:t>
                      </a:r>
                    </a:p>
                    <a:p>
                      <a:endParaRPr lang="he" sz="2000" dirty="0"/>
                    </a:p>
                  </a:txBody>
                  <a:tcPr/>
                </a:tc>
                <a:tc>
                  <a:txBody>
                    <a:bodyPr/>
                    <a:lstStyle/>
                    <a:p>
                      <a:pPr algn="r" rtl="1"/>
                      <a:r>
                        <a:rPr lang="he" sz="2000" b="0" i="0" u="none" baseline="0"/>
                        <a:t>עם סיום התכנית או לאחר סיומה</a:t>
                      </a:r>
                      <a:endParaRPr lang="he" sz="2000" dirty="0"/>
                    </a:p>
                  </a:txBody>
                  <a:tcPr/>
                </a:tc>
              </a:tr>
            </a:tbl>
          </a:graphicData>
        </a:graphic>
      </p:graphicFrame>
      <p:sp>
        <p:nvSpPr>
          <p:cNvPr id="4"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14</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מעריכים</a:t>
            </a:r>
            <a:endParaRPr lang="he" dirty="0">
              <a:latin typeface="Arial" pitchFamily="34" charset="0"/>
              <a:cs typeface="Arial" pitchFamily="34" charset="0"/>
            </a:endParaRPr>
          </a:p>
        </p:txBody>
      </p:sp>
      <p:pic>
        <p:nvPicPr>
          <p:cNvPr id="3075" name="Picture 3"/>
          <p:cNvPicPr>
            <a:picLocks noGrp="1" noChangeAspect="1" noChangeArrowheads="1"/>
          </p:cNvPicPr>
          <p:nvPr>
            <p:ph sz="quarter" idx="1"/>
          </p:nvPr>
        </p:nvPicPr>
        <p:blipFill>
          <a:blip r:embed="rId3" cstate="print"/>
          <a:srcRect/>
          <a:stretch>
            <a:fillRect/>
          </a:stretch>
        </p:blipFill>
        <p:spPr bwMode="auto">
          <a:xfrm>
            <a:off x="1540496" y="1219200"/>
            <a:ext cx="6063008" cy="493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מאפיינים של מעריכים אפקטיביים</a:t>
            </a:r>
            <a:endParaRPr lang="he" dirty="0">
              <a:latin typeface="Arial" pitchFamily="34" charset="0"/>
              <a:cs typeface="Arial" pitchFamily="34" charset="0"/>
            </a:endParaRPr>
          </a:p>
        </p:txBody>
      </p:sp>
      <p:sp>
        <p:nvSpPr>
          <p:cNvPr id="3" name="Content Placeholder 2"/>
          <p:cNvSpPr>
            <a:spLocks noGrp="1"/>
          </p:cNvSpPr>
          <p:nvPr>
            <p:ph sz="quarter" idx="1"/>
          </p:nvPr>
        </p:nvSpPr>
        <p:spPr>
          <a:xfrm>
            <a:off x="381000" y="1219200"/>
            <a:ext cx="8305800" cy="4937760"/>
          </a:xfrm>
        </p:spPr>
        <p:txBody>
          <a:bodyPr/>
          <a:lstStyle/>
          <a:p>
            <a:pPr algn="r" rtl="1">
              <a:spcBef>
                <a:spcPts val="3000"/>
              </a:spcBef>
            </a:pPr>
            <a:endParaRPr lang="he" sz="2800" dirty="0" smtClean="0">
              <a:latin typeface="Arial" pitchFamily="34" charset="0"/>
              <a:cs typeface="Arial" pitchFamily="34" charset="0"/>
            </a:endParaRPr>
          </a:p>
          <a:p>
            <a:pPr algn="r" rtl="1">
              <a:spcBef>
                <a:spcPts val="1200"/>
              </a:spcBef>
            </a:pPr>
            <a:r>
              <a:rPr lang="he" sz="2800" b="0" i="0" u="none" baseline="0" dirty="0">
                <a:latin typeface="Arial" pitchFamily="34" charset="0"/>
                <a:cs typeface="Arial" pitchFamily="34" charset="0"/>
              </a:rPr>
              <a:t>ידע בסיסי של תחום חשוב הנתון להערכה</a:t>
            </a:r>
            <a:endParaRPr lang="he" sz="2800" dirty="0" smtClean="0">
              <a:latin typeface="Arial" pitchFamily="34" charset="0"/>
              <a:cs typeface="Arial" pitchFamily="34" charset="0"/>
            </a:endParaRPr>
          </a:p>
          <a:p>
            <a:pPr algn="r" rtl="1">
              <a:spcBef>
                <a:spcPts val="1800"/>
              </a:spcBef>
            </a:pPr>
            <a:r>
              <a:rPr lang="he" sz="2800" b="0" i="0" u="none" baseline="0" dirty="0">
                <a:latin typeface="Arial" pitchFamily="34" charset="0"/>
                <a:cs typeface="Arial" pitchFamily="34" charset="0"/>
              </a:rPr>
              <a:t>ידע וניסיון בהערכת תכניות</a:t>
            </a:r>
            <a:endParaRPr lang="he" sz="2800" dirty="0" smtClean="0">
              <a:latin typeface="Arial" pitchFamily="34" charset="0"/>
              <a:cs typeface="Arial" pitchFamily="34" charset="0"/>
            </a:endParaRPr>
          </a:p>
          <a:p>
            <a:pPr lvl="1" algn="r" rtl="1"/>
            <a:r>
              <a:rPr lang="he" b="0" i="0" u="none" baseline="0" dirty="0">
                <a:latin typeface="Arial" pitchFamily="34" charset="0"/>
                <a:cs typeface="Arial" pitchFamily="34" charset="0"/>
              </a:rPr>
              <a:t>התחום אינו נתון לפיקוח</a:t>
            </a:r>
            <a:endParaRPr lang="he" dirty="0" smtClean="0">
              <a:latin typeface="Arial" pitchFamily="34" charset="0"/>
              <a:cs typeface="Arial" pitchFamily="34" charset="0"/>
            </a:endParaRPr>
          </a:p>
          <a:p>
            <a:pPr lvl="1" algn="r" rtl="1"/>
            <a:r>
              <a:rPr lang="he" b="0" i="0" u="none" baseline="0" dirty="0">
                <a:latin typeface="Arial" pitchFamily="34" charset="0"/>
                <a:cs typeface="Arial" pitchFamily="34" charset="0"/>
              </a:rPr>
              <a:t>השתתף לאחרונה בתכניות הכשרה לתואר מתקדם בהערכה</a:t>
            </a:r>
            <a:endParaRPr lang="he" dirty="0" smtClean="0">
              <a:latin typeface="Arial" pitchFamily="34" charset="0"/>
              <a:cs typeface="Arial" pitchFamily="34" charset="0"/>
            </a:endParaRPr>
          </a:p>
          <a:p>
            <a:pPr algn="r" rtl="1">
              <a:spcBef>
                <a:spcPts val="1800"/>
              </a:spcBef>
            </a:pPr>
            <a:r>
              <a:rPr lang="he" sz="2800" b="0" i="0" u="none" baseline="0" dirty="0">
                <a:latin typeface="Arial" pitchFamily="34" charset="0"/>
                <a:cs typeface="Arial" pitchFamily="34" charset="0"/>
              </a:rPr>
              <a:t>המלצות טובות ממקורות שאתה סומך עליהם</a:t>
            </a:r>
            <a:endParaRPr lang="he" sz="2800" dirty="0" smtClean="0">
              <a:latin typeface="Arial" pitchFamily="34" charset="0"/>
              <a:cs typeface="Arial" pitchFamily="34" charset="0"/>
            </a:endParaRPr>
          </a:p>
          <a:p>
            <a:pPr algn="r" rtl="1">
              <a:spcBef>
                <a:spcPts val="1800"/>
              </a:spcBef>
            </a:pPr>
            <a:r>
              <a:rPr lang="he" sz="2800" b="0" i="0" u="none" baseline="0" dirty="0">
                <a:latin typeface="Arial" pitchFamily="34" charset="0"/>
                <a:cs typeface="Arial" pitchFamily="34" charset="0"/>
              </a:rPr>
              <a:t>התאמה מבחינת הסגנון האישי והגישה (הדבר החשוב ביותר) </a:t>
            </a:r>
            <a:endParaRPr lang="he" sz="2800" dirty="0" smtClean="0">
              <a:latin typeface="Arial" pitchFamily="34" charset="0"/>
              <a:cs typeface="Arial" pitchFamily="34" charset="0"/>
            </a:endParaRPr>
          </a:p>
          <a:p>
            <a:pPr lvl="1" algn="r" rtl="1"/>
            <a:endParaRPr lang="he" dirty="0">
              <a:latin typeface="Arial" pitchFamily="34" charset="0"/>
              <a:cs typeface="Arial" pitchFamily="34" charset="0"/>
            </a:endParaRPr>
          </a:p>
        </p:txBody>
      </p:sp>
      <p:sp>
        <p:nvSpPr>
          <p:cNvPr id="4"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15</a:t>
            </a:r>
            <a:endParaRPr lang="h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04800"/>
            <a:ext cx="8382000" cy="5410199"/>
          </a:xfrm>
          <a:prstGeom prst="rect">
            <a:avLst/>
          </a:prstGeom>
        </p:spPr>
        <p:txBody>
          <a:bodyPr>
            <a:normAutofit fontScale="97500" lnSpcReduction="10000"/>
          </a:bodyPr>
          <a:lstStyle/>
          <a:p>
            <a:pPr lvl="0" algn="r" rtl="1">
              <a:spcBef>
                <a:spcPct val="0"/>
              </a:spcBef>
              <a:defRPr/>
            </a:pPr>
            <a:r>
              <a:rPr kumimoji="0" lang="he" sz="1600" b="1" i="0" u="none" strike="noStrike" kern="1200" cap="none" spc="0" normalizeH="0" baseline="0" dirty="0">
                <a:ln>
                  <a:noFill/>
                </a:ln>
                <a:solidFill>
                  <a:schemeClr val="tx2"/>
                </a:solidFill>
                <a:effectLst/>
                <a:uLnTx/>
                <a:uFillTx/>
                <a:latin typeface="Arial" pitchFamily="34" charset="0"/>
                <a:ea typeface="+mj-ea"/>
                <a:cs typeface="Arial" pitchFamily="34" charset="0"/>
              </a:rPr>
              <a:t>כיצד להשתמש בשקפי הפאורפוינט של </a:t>
            </a:r>
            <a:r>
              <a:rPr kumimoji="0" lang="he" sz="1600" b="1" i="1" u="none" strike="noStrike" kern="1200" cap="none" spc="0" normalizeH="0" baseline="0" dirty="0">
                <a:ln>
                  <a:noFill/>
                </a:ln>
                <a:solidFill>
                  <a:schemeClr val="tx2"/>
                </a:solidFill>
                <a:effectLst/>
                <a:uLnTx/>
                <a:uFillTx/>
                <a:latin typeface="Arial" pitchFamily="34" charset="0"/>
                <a:ea typeface="+mj-ea"/>
                <a:cs typeface="Arial" pitchFamily="34" charset="0"/>
              </a:rPr>
              <a:t>יסודות ההערכה למנהלי תכניות</a:t>
            </a:r>
            <a:r>
              <a:rPr kumimoji="0" lang="he" sz="1600" b="1" i="0" u="none" strike="noStrike" kern="1200" cap="none" spc="0" normalizeH="0" baseline="0" dirty="0">
                <a:ln>
                  <a:noFill/>
                </a:ln>
                <a:solidFill>
                  <a:schemeClr val="tx2"/>
                </a:solidFill>
                <a:effectLst/>
                <a:uLnTx/>
                <a:uFillTx/>
                <a:latin typeface="Arial" pitchFamily="34" charset="0"/>
                <a:ea typeface="+mj-ea"/>
                <a:cs typeface="Arial" pitchFamily="34" charset="0"/>
              </a:rPr>
              <a:t> של קרן ברונר</a:t>
            </a:r>
            <a:br>
              <a:rPr kumimoji="0" lang="he" sz="1600" b="1" i="0" u="none" strike="noStrike" kern="1200" cap="none" spc="0" normalizeH="0" baseline="0" dirty="0">
                <a:ln>
                  <a:noFill/>
                </a:ln>
                <a:solidFill>
                  <a:schemeClr val="tx2"/>
                </a:solidFill>
                <a:effectLst/>
                <a:uLnTx/>
                <a:uFillTx/>
                <a:latin typeface="Arial" pitchFamily="34" charset="0"/>
                <a:ea typeface="+mj-ea"/>
                <a:cs typeface="Arial" pitchFamily="34" charset="0"/>
              </a:rPr>
            </a:br>
            <a:r>
              <a:rPr kumimoji="0" lang="he" sz="1400" i="0" u="none" strike="noStrike" kern="1200" cap="none" spc="0" normalizeH="0" baseline="0" dirty="0" smtClean="0">
                <a:ln>
                  <a:noFill/>
                </a:ln>
                <a:solidFill>
                  <a:schemeClr val="tx2"/>
                </a:solidFill>
                <a:effectLst/>
                <a:uLnTx/>
                <a:uFillTx/>
                <a:latin typeface="Arial" pitchFamily="34" charset="0"/>
                <a:ea typeface="+mj-ea"/>
                <a:cs typeface="Arial" pitchFamily="34" charset="0"/>
              </a:rPr>
              <a:t>ה</a:t>
            </a:r>
            <a:r>
              <a:rPr kumimoji="0" lang="he" sz="1400" b="0" i="0" u="none" strike="noStrike" kern="1200" cap="none" spc="0" normalizeH="0" baseline="0" dirty="0" smtClean="0">
                <a:ln>
                  <a:noFill/>
                </a:ln>
                <a:solidFill>
                  <a:schemeClr val="tx2"/>
                </a:solidFill>
                <a:effectLst/>
                <a:uLnTx/>
                <a:uFillTx/>
                <a:latin typeface="Arial" pitchFamily="34" charset="0"/>
                <a:ea typeface="+mj-ea"/>
                <a:cs typeface="Arial" pitchFamily="34" charset="0"/>
              </a:rPr>
              <a:t>שקפים </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של </a:t>
            </a:r>
            <a:r>
              <a:rPr kumimoji="0" lang="he" sz="1400" b="0" i="1" u="none" strike="noStrike" kern="1200" cap="none" spc="0" normalizeH="0" baseline="0" dirty="0">
                <a:ln>
                  <a:noFill/>
                </a:ln>
                <a:solidFill>
                  <a:schemeClr val="tx2"/>
                </a:solidFill>
                <a:effectLst/>
                <a:uLnTx/>
                <a:uFillTx/>
                <a:latin typeface="Arial" pitchFamily="34" charset="0"/>
                <a:ea typeface="+mj-ea"/>
                <a:cs typeface="Arial" pitchFamily="34" charset="0"/>
              </a:rPr>
              <a:t>יסודות ההערכה למנהלי תכניות</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 הוכנו במסגרת הפרויקט המיוחד של קרן ברונר, על-ידי מדריכת ההערכה </a:t>
            </a:r>
            <a:r>
              <a:rPr kumimoji="0" lang="he" sz="1400" b="0" i="0" u="none" strike="noStrike" kern="1200" cap="none" spc="0" normalizeH="0" baseline="0">
                <a:ln>
                  <a:noFill/>
                </a:ln>
                <a:solidFill>
                  <a:schemeClr val="tx2"/>
                </a:solidFill>
                <a:effectLst/>
                <a:uLnTx/>
                <a:uFillTx/>
                <a:latin typeface="Arial" pitchFamily="34" charset="0"/>
                <a:ea typeface="+mj-ea"/>
                <a:cs typeface="Arial" pitchFamily="34" charset="0"/>
              </a:rPr>
              <a:t>אניטה </a:t>
            </a:r>
            <a:r>
              <a:rPr kumimoji="0" lang="he" sz="1400" b="0" i="0" u="none" strike="noStrike" kern="1200" cap="none" spc="0" normalizeH="0" baseline="0" smtClean="0">
                <a:ln>
                  <a:noFill/>
                </a:ln>
                <a:solidFill>
                  <a:schemeClr val="tx2"/>
                </a:solidFill>
                <a:effectLst/>
                <a:uLnTx/>
                <a:uFillTx/>
                <a:latin typeface="Arial" pitchFamily="34" charset="0"/>
                <a:ea typeface="+mj-ea"/>
                <a:cs typeface="Arial" pitchFamily="34" charset="0"/>
              </a:rPr>
              <a:t>בייקר – שירותי </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הערכה, ומומנו במשותף עם קרן הרטפורד לנתינה ציבורית. הם נבדקו תחילה בארגון אחד ברוצ'סטר ניו יורק (Lifespan) במסגרת פרויקט התמיכה </a:t>
            </a:r>
            <a:r>
              <a:rPr kumimoji="0" lang="he" sz="1400" b="0" i="0" u="none" strike="noStrike" kern="1200" cap="none" spc="0" normalizeH="0" baseline="0">
                <a:ln>
                  <a:noFill/>
                </a:ln>
                <a:solidFill>
                  <a:schemeClr val="tx2"/>
                </a:solidFill>
                <a:effectLst/>
                <a:uLnTx/>
                <a:uFillTx/>
                <a:latin typeface="Arial" pitchFamily="34" charset="0"/>
                <a:ea typeface="+mj-ea"/>
                <a:cs typeface="Arial" pitchFamily="34" charset="0"/>
              </a:rPr>
              <a:t>בהערכה </a:t>
            </a:r>
            <a:r>
              <a:rPr kumimoji="0" lang="en-US" sz="1400" b="0" i="0" u="none" strike="noStrike" kern="1200" cap="none" spc="0" normalizeH="0" baseline="0" smtClean="0">
                <a:ln>
                  <a:noFill/>
                </a:ln>
                <a:solidFill>
                  <a:schemeClr val="tx2"/>
                </a:solidFill>
                <a:effectLst/>
                <a:uLnTx/>
                <a:uFillTx/>
                <a:latin typeface="Arial" pitchFamily="34" charset="0"/>
                <a:ea typeface="+mj-ea"/>
                <a:cs typeface="Arial" pitchFamily="34" charset="0"/>
              </a:rPr>
              <a:t>(Evaluation Support Project 2010) 2010</a:t>
            </a:r>
            <a:r>
              <a:rPr kumimoji="0" lang="he" sz="1400" b="0" i="0" u="none" strike="noStrike" kern="1200" cap="none" spc="0" normalizeH="0" baseline="0" smtClean="0">
                <a:ln>
                  <a:noFill/>
                </a:ln>
                <a:solidFill>
                  <a:schemeClr val="tx2"/>
                </a:solidFill>
                <a:effectLst/>
                <a:uLnTx/>
                <a:uFillTx/>
                <a:latin typeface="Arial" pitchFamily="34" charset="0"/>
                <a:ea typeface="+mj-ea"/>
                <a:cs typeface="Arial" pitchFamily="34" charset="0"/>
              </a:rPr>
              <a:t>. </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לאחר מכן הוכנסו שינויים ותיקונים בחומרים ונערכה בדיקה חוזרת שלהם בשלושה ארגונים ללא כוונת רווח במסגרת פרויקט חיזוק ההערכה (</a:t>
            </a:r>
            <a:r>
              <a:rPr kumimoji="0" lang="he" sz="1400" b="0" i="1" u="none" strike="noStrike" kern="1200" cap="none" spc="0" normalizeH="0" baseline="0" dirty="0">
                <a:ln>
                  <a:noFill/>
                </a:ln>
                <a:solidFill>
                  <a:schemeClr val="tx2"/>
                </a:solidFill>
                <a:effectLst/>
                <a:uLnTx/>
                <a:uFillTx/>
                <a:latin typeface="Arial" pitchFamily="34" charset="0"/>
                <a:ea typeface="+mj-ea"/>
                <a:cs typeface="Arial" pitchFamily="34" charset="0"/>
              </a:rPr>
              <a:t>Anchoring Evaluation) ב-</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2012-2011. שקפים אלה, המיועדים לשימוש בארגונים שכבר השתתפו בהכשרה מקיפה בהערכה, כוללים מידע חשוב בסיסי על תכנון הערכה, איסוף נתונים וניתוח בשלוש מצגות שונות. חשוב שנושאי משרה בארגונים או אנשי מקצוע בתחום ההערכה העובדים עם מנהלי ארגונים ללא כוונת רווח יבחנו את השקפים, ישנו את הסדר שלהם ויוסיפו/ישמיטו תוכן בהתאם לצורכי ההערכה. (שים לב שהמפגש הראשון מתחיל בהצגת "תוצאות" כמסגרת המיועדת לסייע למשתתפים בהכשרה לראות את הרלוונטיות הכוללות של יכולת הערכה, כלומר, להבין מה הם אמורים להשיג בעבודתם. יש קובץ עזר של שקפים רבים של "תוצאות" שאפשר להתאימם לנושא התכנית של הארגון שאליו משתייך המשתתף בהכשרה).</a:t>
            </a:r>
            <a:b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b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
            </a:r>
            <a:b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br>
            <a:r>
              <a:rPr kumimoji="0" lang="he" sz="1400" b="1" i="0" u="none" strike="noStrike" kern="1200" cap="none" spc="0" normalizeH="0" baseline="0" dirty="0">
                <a:ln>
                  <a:noFill/>
                </a:ln>
                <a:solidFill>
                  <a:schemeClr val="tx2"/>
                </a:solidFill>
                <a:effectLst/>
                <a:uLnTx/>
                <a:uFillTx/>
                <a:latin typeface="Arial" pitchFamily="34" charset="0"/>
                <a:ea typeface="+mj-ea"/>
                <a:cs typeface="Arial" pitchFamily="34" charset="0"/>
              </a:rPr>
              <a:t>חומרים נוספים</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
            </a:r>
            <a:b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b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בנוסף לשקפים אלה יש לוחות זמנים לדוגמה, חומרים נוספים לפעילויות ותמסירים אחרים. </a:t>
            </a:r>
            <a:r>
              <a:rPr lang="he" sz="1400" b="0" i="0" u="none" baseline="0" dirty="0">
                <a:solidFill>
                  <a:schemeClr val="tx2"/>
                </a:solidFill>
                <a:latin typeface="Arial" pitchFamily="34" charset="0"/>
                <a:ea typeface="+mj-ea"/>
                <a:cs typeface="Arial" pitchFamily="34" charset="0"/>
              </a:rPr>
              <a:t>יש שקפי "סימון" שיש בהם רק תמונה של היעד עם חץ במרכז לוח המטרה המציין את המקומות שבהן אפשר לבצע את הפעילויות. תוכל להעביר את להשמיט את השקפים האלה בהתאם לסדר היום המתוכנן</a:t>
            </a:r>
            <a:r>
              <a:rPr lang="he" sz="1400" b="0" i="0" u="none" baseline="0" dirty="0" smtClean="0">
                <a:solidFill>
                  <a:schemeClr val="tx2"/>
                </a:solidFill>
                <a:latin typeface="Arial" pitchFamily="34" charset="0"/>
                <a:ea typeface="+mj-ea"/>
                <a:cs typeface="Arial" pitchFamily="34" charset="0"/>
              </a:rPr>
              <a:t>.</a:t>
            </a:r>
            <a:r>
              <a:rPr lang="he-IL" sz="1400" b="0" i="0" u="none" baseline="0" dirty="0" smtClean="0">
                <a:solidFill>
                  <a:schemeClr val="tx2"/>
                </a:solidFill>
                <a:latin typeface="Arial" pitchFamily="34" charset="0"/>
                <a:ea typeface="+mj-ea"/>
                <a:cs typeface="Arial" pitchFamily="34" charset="0"/>
              </a:rPr>
              <a:t> </a:t>
            </a:r>
            <a:r>
              <a:rPr kumimoji="0" lang="he" sz="1400" b="0" i="0" u="none" strike="noStrike" kern="1200" cap="none" spc="0" normalizeH="0" baseline="0" dirty="0" smtClean="0">
                <a:ln>
                  <a:noFill/>
                </a:ln>
                <a:solidFill>
                  <a:schemeClr val="tx2"/>
                </a:solidFill>
                <a:effectLst/>
                <a:uLnTx/>
                <a:uFillTx/>
                <a:latin typeface="Arial" pitchFamily="34" charset="0"/>
                <a:ea typeface="+mj-ea"/>
                <a:cs typeface="Arial" pitchFamily="34" charset="0"/>
              </a:rPr>
              <a:t>גרסאות </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אחרות, מפורטות יותר של חומרי "יסודות ההערכה" נמצאות גם ב"</a:t>
            </a:r>
            <a:r>
              <a:rPr kumimoji="0" lang="he" sz="1400" b="0" i="1" u="none" strike="noStrike" kern="1200" cap="none" spc="0" normalizeH="0" baseline="0" dirty="0">
                <a:ln>
                  <a:noFill/>
                </a:ln>
                <a:solidFill>
                  <a:schemeClr val="tx2"/>
                </a:solidFill>
                <a:effectLst/>
                <a:uLnTx/>
                <a:uFillTx/>
                <a:latin typeface="Arial" pitchFamily="34" charset="0"/>
                <a:ea typeface="+mj-ea"/>
                <a:cs typeface="Arial" pitchFamily="34" charset="0"/>
              </a:rPr>
              <a:t>יסודות בהערכה משתפת: מדריך מעודכן לארגונים ללא כוונת רווח ולשותפיהם </a:t>
            </a:r>
            <a:r>
              <a:rPr kumimoji="0" lang="he" sz="1400" b="0" i="1" u="none" strike="noStrike" kern="1200" cap="none" spc="0" normalizeH="0" baseline="0" smtClean="0">
                <a:ln>
                  <a:noFill/>
                </a:ln>
                <a:solidFill>
                  <a:schemeClr val="tx2"/>
                </a:solidFill>
                <a:effectLst/>
                <a:uLnTx/>
                <a:uFillTx/>
                <a:latin typeface="Arial" pitchFamily="34" charset="0"/>
                <a:ea typeface="+mj-ea"/>
                <a:cs typeface="Arial" pitchFamily="34" charset="0"/>
              </a:rPr>
              <a:t>להערכ</a:t>
            </a:r>
            <a:r>
              <a:rPr kumimoji="0" lang="he-IL" sz="1400" b="0" i="1" u="none" strike="noStrike" kern="1200" cap="none" spc="0" normalizeH="0" baseline="0" smtClean="0">
                <a:ln>
                  <a:noFill/>
                </a:ln>
                <a:solidFill>
                  <a:schemeClr val="tx2"/>
                </a:solidFill>
                <a:effectLst/>
                <a:uLnTx/>
                <a:uFillTx/>
                <a:latin typeface="Arial" pitchFamily="34" charset="0"/>
                <a:ea typeface="+mj-ea"/>
                <a:cs typeface="Arial" pitchFamily="34" charset="0"/>
              </a:rPr>
              <a:t>ה"</a:t>
            </a:r>
            <a:r>
              <a:rPr lang="he-IL" sz="1400" i="1" smtClean="0">
                <a:solidFill>
                  <a:schemeClr val="tx2"/>
                </a:solidFill>
                <a:latin typeface="Arial" pitchFamily="34" charset="0"/>
                <a:ea typeface="+mj-ea"/>
                <a:cs typeface="Arial" pitchFamily="34" charset="0"/>
              </a:rPr>
              <a:t> (</a:t>
            </a:r>
            <a:r>
              <a:rPr lang="en-US" sz="1400" i="1" smtClean="0">
                <a:solidFill>
                  <a:schemeClr val="tx2"/>
                </a:solidFill>
                <a:latin typeface="Arial" pitchFamily="34" charset="0"/>
                <a:ea typeface="+mj-ea"/>
                <a:cs typeface="Arial" pitchFamily="34" charset="0"/>
              </a:rPr>
              <a:t>Participatory Evaluation Essentials: An Updated Guide for Nonprofit Organizations and Their Evaluation </a:t>
            </a:r>
            <a:r>
              <a:rPr lang="en-US" sz="1400" i="1" smtClean="0">
                <a:solidFill>
                  <a:schemeClr val="tx2"/>
                </a:solidFill>
                <a:latin typeface="Arial" pitchFamily="34" charset="0"/>
                <a:ea typeface="+mj-ea"/>
                <a:cs typeface="Arial" pitchFamily="34" charset="0"/>
              </a:rPr>
              <a:t>Partners </a:t>
            </a:r>
            <a:r>
              <a:rPr lang="he-IL" sz="1400" i="1" smtClean="0">
                <a:solidFill>
                  <a:schemeClr val="tx2"/>
                </a:solidFill>
                <a:latin typeface="Arial" pitchFamily="34" charset="0"/>
                <a:ea typeface="+mj-ea"/>
                <a:cs typeface="Arial" pitchFamily="34" charset="0"/>
              </a:rPr>
              <a:t>) </a:t>
            </a:r>
            <a:r>
              <a:rPr kumimoji="0" lang="he" sz="1400" b="0" i="0" u="none" strike="noStrike" kern="1200" cap="none" spc="0" normalizeH="0" baseline="0" smtClean="0">
                <a:ln>
                  <a:noFill/>
                </a:ln>
                <a:solidFill>
                  <a:schemeClr val="tx2"/>
                </a:solidFill>
                <a:effectLst/>
                <a:uLnTx/>
                <a:uFillTx/>
                <a:latin typeface="Arial" pitchFamily="34" charset="0"/>
                <a:ea typeface="+mj-ea"/>
                <a:cs typeface="Arial" pitchFamily="34" charset="0"/>
              </a:rPr>
              <a:t>ומצגת </a:t>
            </a: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השקפים הנלווית הנחלקת ל-6 מפגשים. חומרים אלה נמצאים גם באתרי האינטרנט של קרן ברונר ושל "שירותי הערכה" ואפשר להורידם ללא תשלום. </a:t>
            </a:r>
            <a:endParaRPr kumimoji="0" lang="he" sz="1400" b="0" i="0" u="none" strike="noStrike" kern="1200" cap="none" spc="0" normalizeH="0" noProof="0" dirty="0" smtClean="0">
              <a:ln>
                <a:noFill/>
              </a:ln>
              <a:solidFill>
                <a:schemeClr val="tx2"/>
              </a:solidFill>
              <a:effectLst/>
              <a:uLnTx/>
              <a:uFillTx/>
              <a:latin typeface="Arial" pitchFamily="34" charset="0"/>
              <a:ea typeface="+mj-ea"/>
              <a:cs typeface="Arial" pitchFamily="34" charset="0"/>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he" sz="1400" baseline="0" dirty="0" smtClean="0">
              <a:solidFill>
                <a:schemeClr val="tx2"/>
              </a:solidFill>
              <a:latin typeface="Arial" pitchFamily="34" charset="0"/>
              <a:ea typeface="+mj-ea"/>
              <a:cs typeface="Arial" pitchFamily="34" charset="0"/>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he" sz="1400" b="0" i="0" u="none" strike="noStrike" kern="1200" cap="none" spc="0" normalizeH="0" baseline="0" dirty="0">
                <a:ln>
                  <a:noFill/>
                </a:ln>
                <a:solidFill>
                  <a:schemeClr val="tx2"/>
                </a:solidFill>
                <a:effectLst/>
                <a:uLnTx/>
                <a:uFillTx/>
                <a:latin typeface="Arial" pitchFamily="34" charset="0"/>
                <a:ea typeface="+mj-ea"/>
                <a:cs typeface="Arial" pitchFamily="34" charset="0"/>
              </a:rPr>
              <a:t>בין אם אתה מנהיג ארגון או איש מקצוע בתחום ההערכה המסייע לצוות העובדים של ארגון ללא כוונת רווח, אנו מקווים שהחומרים המובאים כאן יתמכו בפעולותיך.</a:t>
            </a:r>
            <a:endParaRPr kumimoji="0" lang="he" sz="1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he" sz="1400" noProof="0" dirty="0" smtClean="0">
              <a:solidFill>
                <a:schemeClr val="tx2"/>
              </a:solidFill>
              <a:latin typeface="Arial" pitchFamily="34" charset="0"/>
              <a:ea typeface="+mj-ea"/>
              <a:cs typeface="Arial" pitchFamily="34" charset="0"/>
            </a:endParaRPr>
          </a:p>
          <a:p>
            <a:pPr algn="r" rtl="1">
              <a:spcBef>
                <a:spcPct val="0"/>
              </a:spcBef>
              <a:defRPr/>
            </a:pPr>
            <a:r>
              <a:rPr kumimoji="0" lang="he" sz="1400" b="1" i="0" u="none" strike="noStrike" kern="1200" cap="none" spc="0" normalizeH="0" baseline="0" dirty="0">
                <a:ln>
                  <a:noFill/>
                </a:ln>
                <a:solidFill>
                  <a:schemeClr val="tx2"/>
                </a:solidFill>
                <a:effectLst/>
                <a:uLnTx/>
                <a:uFillTx/>
                <a:latin typeface="Arial" pitchFamily="34" charset="0"/>
                <a:ea typeface="+mj-ea"/>
                <a:cs typeface="Arial" pitchFamily="34" charset="0"/>
              </a:rPr>
              <a:t>לאחר שתסיים את השימוש בסדרת </a:t>
            </a:r>
            <a:r>
              <a:rPr kumimoji="0" lang="he" sz="1400" b="1" i="1" u="none" strike="noStrike" kern="1200" cap="none" spc="0" normalizeH="0" baseline="0" dirty="0">
                <a:ln>
                  <a:noFill/>
                </a:ln>
                <a:solidFill>
                  <a:schemeClr val="tx2"/>
                </a:solidFill>
                <a:effectLst/>
                <a:uLnTx/>
                <a:uFillTx/>
                <a:latin typeface="Arial" pitchFamily="34" charset="0"/>
                <a:ea typeface="+mj-ea"/>
                <a:cs typeface="Arial" pitchFamily="34" charset="0"/>
              </a:rPr>
              <a:t>יסודות בהערכה למנהלי תכניות</a:t>
            </a:r>
            <a:r>
              <a:rPr kumimoji="0" lang="he" sz="1400" b="1" i="0" u="none" strike="noStrike" kern="1200" cap="none" spc="0" normalizeH="0" baseline="0" dirty="0">
                <a:ln>
                  <a:noFill/>
                </a:ln>
                <a:solidFill>
                  <a:schemeClr val="tx2"/>
                </a:solidFill>
                <a:effectLst/>
                <a:uLnTx/>
                <a:uFillTx/>
                <a:latin typeface="Arial" pitchFamily="34" charset="0"/>
                <a:ea typeface="+mj-ea"/>
                <a:cs typeface="Arial" pitchFamily="34" charset="0"/>
              </a:rPr>
              <a:t> בקש מהמשתתפים בהכשרה לענות על שאלות הסקר שלנו</a:t>
            </a:r>
            <a:r>
              <a:rPr kumimoji="0" lang="he" sz="1600" b="1" i="0" u="none" strike="noStrike" kern="1200" cap="none" spc="0" normalizeH="0" baseline="0" dirty="0">
                <a:ln>
                  <a:noFill/>
                </a:ln>
                <a:solidFill>
                  <a:schemeClr val="tx2"/>
                </a:solidFill>
                <a:effectLst/>
                <a:uLnTx/>
                <a:uFillTx/>
                <a:latin typeface="Arial" pitchFamily="34" charset="0"/>
                <a:ea typeface="+mj-ea"/>
                <a:cs typeface="Arial" pitchFamily="34" charset="0"/>
              </a:rPr>
              <a:t>. </a:t>
            </a:r>
            <a:r>
              <a:rPr kumimoji="0" lang="he" sz="1600" b="1" i="0" u="none" strike="noStrike" kern="1200" cap="none" spc="0" normalizeH="0" baseline="0" dirty="0">
                <a:ln>
                  <a:noFill/>
                </a:ln>
                <a:solidFill>
                  <a:schemeClr val="tx2"/>
                </a:solidFill>
                <a:effectLst/>
                <a:uLnTx/>
                <a:uFillTx/>
                <a:latin typeface="Arial" pitchFamily="34" charset="0"/>
                <a:ea typeface="+mj-ea"/>
                <a:cs typeface="Arial" pitchFamily="34" charset="0"/>
                <a:hlinkClick r:id="rId3"/>
              </a:rPr>
              <a:t>https://www.surveymonkey.com/s/EvalAnchoringSurvey</a:t>
            </a:r>
            <a:endParaRPr kumimoji="0" lang="he" sz="43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grpSp>
        <p:nvGrpSpPr>
          <p:cNvPr id="7" name="קבוצה 6"/>
          <p:cNvGrpSpPr/>
          <p:nvPr/>
        </p:nvGrpSpPr>
        <p:grpSpPr>
          <a:xfrm>
            <a:off x="3771900" y="5962650"/>
            <a:ext cx="1600200" cy="454699"/>
            <a:chOff x="3048000" y="6072188"/>
            <a:chExt cx="1600200" cy="454699"/>
          </a:xfrm>
        </p:grpSpPr>
        <p:sp>
          <p:nvSpPr>
            <p:cNvPr id="8" name="Text Box 6"/>
            <p:cNvSpPr txBox="1">
              <a:spLocks noChangeArrowheads="1"/>
            </p:cNvSpPr>
            <p:nvPr/>
          </p:nvSpPr>
          <p:spPr bwMode="auto">
            <a:xfrm>
              <a:off x="3048000" y="6096000"/>
              <a:ext cx="1143000" cy="430887"/>
            </a:xfrm>
            <a:prstGeom prst="rect">
              <a:avLst/>
            </a:prstGeom>
            <a:noFill/>
            <a:ln w="9525">
              <a:noFill/>
              <a:miter lim="800000"/>
              <a:headEnd/>
              <a:tailEnd/>
            </a:ln>
            <a:effectLst/>
          </p:spPr>
          <p:txBody>
            <a:bodyPr wrap="square">
              <a:spAutoFit/>
            </a:bodyPr>
            <a:lstStyle/>
            <a:p>
              <a:pPr algn="r" rtl="1"/>
              <a:r>
                <a:rPr lang="he" sz="1100" b="1" i="0" u="none" baseline="0">
                  <a:latin typeface="Arial" pitchFamily="34" charset="0"/>
                  <a:cs typeface="Arial" pitchFamily="34" charset="0"/>
                </a:rPr>
                <a:t>קרן ברונר</a:t>
              </a:r>
              <a:endParaRPr lang="he" sz="1100" b="1" dirty="0">
                <a:latin typeface="Arial" pitchFamily="34" charset="0"/>
                <a:cs typeface="Arial" pitchFamily="34" charset="0"/>
              </a:endParaRPr>
            </a:p>
            <a:p>
              <a:pPr algn="r" rtl="1"/>
              <a:r>
                <a:rPr lang="he" sz="1100" b="1" i="0" u="none" baseline="0">
                  <a:latin typeface="Arial" pitchFamily="34" charset="0"/>
                  <a:cs typeface="Arial" pitchFamily="34" charset="0"/>
                </a:rPr>
                <a:t>רוצ'סטר, ניו יורק</a:t>
              </a:r>
            </a:p>
          </p:txBody>
        </p:sp>
        <p:pic>
          <p:nvPicPr>
            <p:cNvPr id="9" name="Picture 7"/>
            <p:cNvPicPr>
              <a:picLocks noChangeAspect="1" noChangeArrowheads="1"/>
            </p:cNvPicPr>
            <p:nvPr/>
          </p:nvPicPr>
          <p:blipFill>
            <a:blip r:embed="rId4" cstate="print"/>
            <a:srcRect/>
            <a:stretch>
              <a:fillRect/>
            </a:stretch>
          </p:blipFill>
          <p:spPr bwMode="auto">
            <a:xfrm>
              <a:off x="4267200" y="6072188"/>
              <a:ext cx="381000" cy="381000"/>
            </a:xfrm>
            <a:prstGeom prst="rect">
              <a:avLst/>
            </a:prstGeom>
            <a:noFill/>
            <a:ln w="9525">
              <a:noFill/>
              <a:miter lim="800000"/>
              <a:headEnd/>
              <a:tailEnd/>
            </a:ln>
          </p:spPr>
        </p:pic>
      </p:grpSp>
      <p:pic>
        <p:nvPicPr>
          <p:cNvPr id="10" name="Picture 5" descr="C:\Users\Anita\AppData\Local\Microsoft\Windows\Temporary Internet Files\Content.IE5\BPPYARPA\MC900441834[1].wmf"/>
          <p:cNvPicPr>
            <a:picLocks noChangeAspect="1" noChangeArrowheads="1"/>
          </p:cNvPicPr>
          <p:nvPr/>
        </p:nvPicPr>
        <p:blipFill>
          <a:blip r:embed="rId5" cstate="print"/>
          <a:srcRect/>
          <a:stretch>
            <a:fillRect/>
          </a:stretch>
        </p:blipFill>
        <p:spPr bwMode="auto">
          <a:xfrm>
            <a:off x="6934200" y="5562600"/>
            <a:ext cx="1828800" cy="1295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smtClean="0">
                <a:latin typeface="Arial" pitchFamily="34" charset="0"/>
                <a:cs typeface="Arial" pitchFamily="34" charset="0"/>
              </a:rPr>
              <a:t>הבהר</a:t>
            </a:r>
            <a:r>
              <a:rPr lang="he-IL" b="0" i="0" u="none" baseline="0" smtClean="0">
                <a:latin typeface="Arial" pitchFamily="34" charset="0"/>
                <a:cs typeface="Arial" pitchFamily="34" charset="0"/>
              </a:rPr>
              <a:t>ה</a:t>
            </a:r>
            <a:r>
              <a:rPr lang="he" b="0" i="0" u="none" baseline="0" smtClean="0">
                <a:latin typeface="Arial" pitchFamily="34" charset="0"/>
                <a:cs typeface="Arial" pitchFamily="34" charset="0"/>
              </a:rPr>
              <a:t> </a:t>
            </a:r>
            <a:r>
              <a:rPr lang="he" b="0" i="0" u="none" baseline="0" dirty="0">
                <a:latin typeface="Arial" pitchFamily="34" charset="0"/>
                <a:cs typeface="Arial" pitchFamily="34" charset="0"/>
              </a:rPr>
              <a:t>לגבי גישות הערכה</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marL="361950" indent="-361950" algn="r" rtl="1">
              <a:buNone/>
            </a:pPr>
            <a:r>
              <a:rPr lang="he" sz="2000" b="0" i="0" u="none" baseline="0" smtClean="0">
                <a:latin typeface="Arial" pitchFamily="34" charset="0"/>
                <a:cs typeface="Arial" pitchFamily="34" charset="0"/>
                <a:sym typeface="Wingdings 3"/>
              </a:rPr>
              <a:t></a:t>
            </a:r>
            <a:r>
              <a:rPr lang="he" sz="2800" b="0" i="0" u="none" baseline="0" smtClean="0">
                <a:latin typeface="Arial" pitchFamily="34" charset="0"/>
                <a:cs typeface="Arial" pitchFamily="34" charset="0"/>
                <a:sym typeface="Wingdings 3" pitchFamily="18" charset="2"/>
              </a:rPr>
              <a:t> </a:t>
            </a:r>
            <a:r>
              <a:rPr lang="he" sz="2800" b="0" i="0" u="none" baseline="0" dirty="0">
                <a:latin typeface="Arial" pitchFamily="34" charset="0"/>
                <a:cs typeface="Arial" pitchFamily="34" charset="0"/>
              </a:rPr>
              <a:t>כל ההערכות הן: </a:t>
            </a:r>
            <a:endParaRPr lang="he" sz="2800" dirty="0" smtClean="0">
              <a:latin typeface="Arial" pitchFamily="34" charset="0"/>
              <a:cs typeface="Arial" pitchFamily="34" charset="0"/>
            </a:endParaRPr>
          </a:p>
          <a:p>
            <a:pPr marL="1739900" lvl="1" indent="-533400" algn="r" rtl="1">
              <a:buFont typeface="Wingdings" pitchFamily="2" charset="2"/>
              <a:buChar char=""/>
            </a:pPr>
            <a:r>
              <a:rPr lang="he" sz="2400" b="0" i="0" u="none" baseline="0" dirty="0">
                <a:latin typeface="Arial" pitchFamily="34" charset="0"/>
                <a:cs typeface="Arial" pitchFamily="34" charset="0"/>
              </a:rPr>
              <a:t> חברתיות בחלקן </a:t>
            </a:r>
            <a:endParaRPr lang="he" sz="2400" dirty="0" smtClean="0">
              <a:latin typeface="Arial" pitchFamily="34" charset="0"/>
              <a:cs typeface="Arial" pitchFamily="34" charset="0"/>
            </a:endParaRPr>
          </a:p>
          <a:p>
            <a:pPr marL="1739900" lvl="1" indent="-533400" algn="r" rtl="1">
              <a:buFont typeface="Wingdings" pitchFamily="2" charset="2"/>
              <a:buChar char=""/>
            </a:pPr>
            <a:r>
              <a:rPr lang="he" sz="2400" b="0" i="0" u="none" baseline="0" dirty="0">
                <a:latin typeface="Arial" pitchFamily="34" charset="0"/>
                <a:cs typeface="Arial" pitchFamily="34" charset="0"/>
              </a:rPr>
              <a:t> פוליטיות בחלקן </a:t>
            </a:r>
            <a:endParaRPr lang="he" sz="2400" dirty="0" smtClean="0">
              <a:latin typeface="Arial" pitchFamily="34" charset="0"/>
              <a:cs typeface="Arial" pitchFamily="34" charset="0"/>
            </a:endParaRPr>
          </a:p>
          <a:p>
            <a:pPr marL="1739900" lvl="1" indent="-533400" algn="r" rtl="1">
              <a:buFont typeface="Wingdings" pitchFamily="2" charset="2"/>
              <a:buChar char=""/>
            </a:pPr>
            <a:r>
              <a:rPr lang="he" sz="2400" b="0" i="0" u="none" baseline="0" dirty="0">
                <a:latin typeface="Arial" pitchFamily="34" charset="0"/>
                <a:cs typeface="Arial" pitchFamily="34" charset="0"/>
              </a:rPr>
              <a:t> טכניות בחלקן</a:t>
            </a:r>
            <a:endParaRPr lang="he" sz="2400" dirty="0" smtClean="0">
              <a:latin typeface="Arial" pitchFamily="34" charset="0"/>
              <a:cs typeface="Arial" pitchFamily="34" charset="0"/>
            </a:endParaRPr>
          </a:p>
          <a:p>
            <a:pPr marL="361950" indent="-361950">
              <a:spcBef>
                <a:spcPts val="1800"/>
              </a:spcBef>
              <a:buNone/>
            </a:pPr>
            <a:r>
              <a:rPr lang="he" sz="2000" smtClean="0">
                <a:latin typeface="Arial" pitchFamily="34" charset="0"/>
                <a:cs typeface="Arial" pitchFamily="34" charset="0"/>
                <a:sym typeface="Wingdings 3"/>
              </a:rPr>
              <a:t></a:t>
            </a:r>
            <a:r>
              <a:rPr lang="he-IL" sz="2800" b="0" i="0" u="none" baseline="0" smtClean="0">
                <a:latin typeface="Arial" pitchFamily="34" charset="0"/>
                <a:cs typeface="Arial" pitchFamily="34" charset="0"/>
                <a:sym typeface="Wingdings 3" pitchFamily="18" charset="2"/>
              </a:rPr>
              <a:t>	</a:t>
            </a:r>
            <a:r>
              <a:rPr lang="he" sz="2800" b="0" i="0" u="none" baseline="0" smtClean="0">
                <a:latin typeface="Arial" pitchFamily="34" charset="0"/>
                <a:cs typeface="Arial" pitchFamily="34" charset="0"/>
              </a:rPr>
              <a:t>אפשר </a:t>
            </a:r>
            <a:r>
              <a:rPr lang="he" sz="2800" b="0" i="0" u="none" baseline="0" dirty="0">
                <a:latin typeface="Arial" pitchFamily="34" charset="0"/>
                <a:cs typeface="Arial" pitchFamily="34" charset="0"/>
              </a:rPr>
              <a:t>לאסוף נתונים כמותניים ואיכותניים כאחד ולהשתמש בהם ולשני הסוגים יש ערך.</a:t>
            </a:r>
            <a:endParaRPr lang="he" sz="2800" dirty="0" smtClean="0">
              <a:latin typeface="Arial" pitchFamily="34" charset="0"/>
              <a:cs typeface="Arial" pitchFamily="34" charset="0"/>
            </a:endParaRPr>
          </a:p>
          <a:p>
            <a:pPr marL="361950" indent="-361950">
              <a:spcBef>
                <a:spcPts val="1800"/>
              </a:spcBef>
              <a:buNone/>
            </a:pPr>
            <a:r>
              <a:rPr lang="he" sz="2000" smtClean="0">
                <a:latin typeface="Arial" pitchFamily="34" charset="0"/>
                <a:cs typeface="Arial" pitchFamily="34" charset="0"/>
                <a:sym typeface="Wingdings 3"/>
              </a:rPr>
              <a:t></a:t>
            </a:r>
            <a:r>
              <a:rPr lang="he-IL" sz="2000" smtClean="0">
                <a:latin typeface="Arial" pitchFamily="34" charset="0"/>
                <a:cs typeface="Arial" pitchFamily="34" charset="0"/>
                <a:sym typeface="Wingdings 3"/>
              </a:rPr>
              <a:t>	</a:t>
            </a:r>
            <a:r>
              <a:rPr lang="he" sz="2800" b="0" i="0" u="none" baseline="0" smtClean="0">
                <a:latin typeface="Arial" pitchFamily="34" charset="0"/>
                <a:cs typeface="Arial" pitchFamily="34" charset="0"/>
                <a:sym typeface="Wingdings 3" pitchFamily="18" charset="2"/>
              </a:rPr>
              <a:t>יש </a:t>
            </a:r>
            <a:r>
              <a:rPr lang="he" sz="2800" b="0" i="0" u="none" baseline="0" dirty="0">
                <a:latin typeface="Arial" pitchFamily="34" charset="0"/>
                <a:cs typeface="Arial" pitchFamily="34" charset="0"/>
                <a:sym typeface="Wingdings 3" pitchFamily="18" charset="2"/>
              </a:rPr>
              <a:t>דרכים רבות לטפל ברוב צורכי ההערכה. </a:t>
            </a:r>
            <a:endParaRPr lang="he" sz="2800" dirty="0" smtClean="0">
              <a:latin typeface="Arial" pitchFamily="34" charset="0"/>
              <a:cs typeface="Arial" pitchFamily="34" charset="0"/>
              <a:sym typeface="Wingdings 3" pitchFamily="18" charset="2"/>
            </a:endParaRPr>
          </a:p>
          <a:p>
            <a:pPr marL="361950" indent="-361950">
              <a:spcBef>
                <a:spcPts val="1800"/>
              </a:spcBef>
              <a:buNone/>
            </a:pPr>
            <a:r>
              <a:rPr lang="he" sz="2000" smtClean="0">
                <a:latin typeface="Arial" pitchFamily="34" charset="0"/>
                <a:cs typeface="Arial" pitchFamily="34" charset="0"/>
                <a:sym typeface="Wingdings 3"/>
              </a:rPr>
              <a:t></a:t>
            </a:r>
            <a:r>
              <a:rPr lang="he-IL" sz="2000" smtClean="0">
                <a:latin typeface="Arial" pitchFamily="34" charset="0"/>
                <a:cs typeface="Arial" pitchFamily="34" charset="0"/>
                <a:sym typeface="Wingdings 3"/>
              </a:rPr>
              <a:t>	</a:t>
            </a:r>
            <a:r>
              <a:rPr lang="he" sz="2800" b="0" i="0" u="none" baseline="0" smtClean="0">
                <a:latin typeface="Arial" pitchFamily="34" charset="0"/>
                <a:cs typeface="Arial" pitchFamily="34" charset="0"/>
                <a:sym typeface="Wingdings 3" pitchFamily="18" charset="2"/>
              </a:rPr>
              <a:t>צורכי </a:t>
            </a:r>
            <a:r>
              <a:rPr lang="he" sz="2800" b="0" i="0" u="none" baseline="0" dirty="0">
                <a:latin typeface="Arial" pitchFamily="34" charset="0"/>
                <a:cs typeface="Arial" pitchFamily="34" charset="0"/>
                <a:sym typeface="Wingdings 3" pitchFamily="18" charset="2"/>
              </a:rPr>
              <a:t>הערכה שונים דורשים מערכים שונים, סוגי נתונים שונים וגישות שונות לאיסוף נתונים.</a:t>
            </a:r>
            <a:endParaRPr lang="he" sz="2800" dirty="0" smtClean="0">
              <a:latin typeface="Arial" pitchFamily="34" charset="0"/>
              <a:cs typeface="Arial" pitchFamily="34" charset="0"/>
              <a:sym typeface="Wingdings 3" pitchFamily="18" charset="2"/>
            </a:endParaRPr>
          </a:p>
          <a:p>
            <a:endParaRPr lang="he" dirty="0">
              <a:latin typeface="Arial" pitchFamily="34" charset="0"/>
              <a:cs typeface="Arial" pitchFamily="34" charset="0"/>
            </a:endParaRPr>
          </a:p>
        </p:txBody>
      </p:sp>
      <p:sp>
        <p:nvSpPr>
          <p:cNvPr id="4"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16</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 b="0" i="0" u="none" baseline="0" dirty="0">
                <a:latin typeface="Arial" pitchFamily="34" charset="0"/>
                <a:cs typeface="Arial" pitchFamily="34" charset="0"/>
              </a:rPr>
              <a:t>מטרות ההערכה</a:t>
            </a:r>
            <a:endParaRPr lang="he" dirty="0">
              <a:latin typeface="Arial" pitchFamily="34" charset="0"/>
              <a:cs typeface="Arial" pitchFamily="34" charset="0"/>
            </a:endParaRPr>
          </a:p>
        </p:txBody>
      </p:sp>
      <p:sp>
        <p:nvSpPr>
          <p:cNvPr id="3" name="Content Placeholder 2"/>
          <p:cNvSpPr>
            <a:spLocks noGrp="1"/>
          </p:cNvSpPr>
          <p:nvPr>
            <p:ph sz="quarter" idx="1"/>
          </p:nvPr>
        </p:nvSpPr>
        <p:spPr/>
        <p:txBody>
          <a:bodyPr>
            <a:normAutofit lnSpcReduction="10000"/>
          </a:bodyPr>
          <a:lstStyle/>
          <a:p>
            <a:pPr marL="457200" indent="-457200" algn="r" rtl="1">
              <a:buClr>
                <a:srgbClr val="000066"/>
              </a:buClr>
              <a:buNone/>
              <a:defRPr/>
            </a:pPr>
            <a:r>
              <a:rPr lang="he" sz="3600" b="0" i="0" u="none" baseline="0" dirty="0">
                <a:latin typeface="Arial" pitchFamily="34" charset="0"/>
                <a:cs typeface="Arial" pitchFamily="34" charset="0"/>
              </a:rPr>
              <a:t> </a:t>
            </a:r>
            <a:endParaRPr lang="he" sz="3600" dirty="0" smtClean="0">
              <a:latin typeface="Arial" pitchFamily="34" charset="0"/>
              <a:cs typeface="Arial" pitchFamily="34" charset="0"/>
            </a:endParaRPr>
          </a:p>
          <a:p>
            <a:pPr marL="457200" indent="-457200" algn="r" rtl="1">
              <a:spcBef>
                <a:spcPts val="0"/>
              </a:spcBef>
              <a:buClr>
                <a:srgbClr val="000066"/>
              </a:buClr>
              <a:buNone/>
              <a:defRPr/>
            </a:pPr>
            <a:r>
              <a:rPr lang="he" sz="3600" b="0" i="0" u="none" baseline="0" dirty="0">
                <a:latin typeface="Arial" pitchFamily="34" charset="0"/>
                <a:cs typeface="Arial" pitchFamily="34" charset="0"/>
              </a:rPr>
              <a:t>הערכות מבוצעות כדי</a:t>
            </a:r>
            <a:r>
              <a:rPr lang="he" b="0" i="0" u="none" baseline="0" dirty="0">
                <a:latin typeface="Arial" pitchFamily="34" charset="0"/>
                <a:cs typeface="Arial" pitchFamily="34" charset="0"/>
              </a:rPr>
              <a:t>:</a:t>
            </a:r>
            <a:endParaRPr lang="he" dirty="0" smtClean="0">
              <a:latin typeface="Arial" pitchFamily="34" charset="0"/>
              <a:cs typeface="Arial" pitchFamily="34" charset="0"/>
            </a:endParaRPr>
          </a:p>
          <a:p>
            <a:pPr marL="1739900" lvl="1" indent="-1168400" algn="r" rtl="1">
              <a:buClr>
                <a:srgbClr val="000066"/>
              </a:buClr>
              <a:buNone/>
              <a:defRPr/>
            </a:pPr>
            <a:endParaRPr lang="he" dirty="0" smtClean="0">
              <a:latin typeface="Arial" pitchFamily="34" charset="0"/>
              <a:cs typeface="Arial" pitchFamily="34" charset="0"/>
            </a:endParaRPr>
          </a:p>
          <a:p>
            <a:pPr marL="1547813" lvl="2" indent="-692150" algn="r" rtl="1">
              <a:buClr>
                <a:srgbClr val="000066"/>
              </a:buClr>
              <a:buFont typeface="Wingdings" pitchFamily="2" charset="2"/>
              <a:buChar char=""/>
              <a:defRPr/>
            </a:pPr>
            <a:r>
              <a:rPr lang="he" sz="2800" b="0" i="0" u="none" baseline="0" dirty="0">
                <a:latin typeface="Arial" pitchFamily="34" charset="0"/>
                <a:cs typeface="Arial" pitchFamily="34" charset="0"/>
              </a:rPr>
              <a:t>למסור חוות דעת </a:t>
            </a:r>
            <a:endParaRPr lang="he" sz="2800" dirty="0" smtClean="0">
              <a:latin typeface="Arial" pitchFamily="34" charset="0"/>
              <a:cs typeface="Arial" pitchFamily="34" charset="0"/>
            </a:endParaRPr>
          </a:p>
          <a:p>
            <a:pPr marL="1547813" lvl="2" indent="-692150" algn="r" rtl="1">
              <a:buClr>
                <a:srgbClr val="000066"/>
              </a:buClr>
              <a:buFont typeface="Wingdings" pitchFamily="2" charset="2"/>
              <a:buChar char=""/>
              <a:defRPr/>
            </a:pPr>
            <a:r>
              <a:rPr lang="he" sz="2800" b="0" i="0" u="none" baseline="0" dirty="0">
                <a:latin typeface="Arial" pitchFamily="34" charset="0"/>
                <a:cs typeface="Arial" pitchFamily="34" charset="0"/>
              </a:rPr>
              <a:t>לספק מידע לקבלת החלטות</a:t>
            </a:r>
            <a:endParaRPr lang="he" sz="2800" dirty="0" smtClean="0">
              <a:latin typeface="Arial" pitchFamily="34" charset="0"/>
              <a:cs typeface="Arial" pitchFamily="34" charset="0"/>
            </a:endParaRPr>
          </a:p>
          <a:p>
            <a:pPr marL="1547813" lvl="2" indent="-692150" algn="r" rtl="1">
              <a:buClr>
                <a:srgbClr val="000066"/>
              </a:buClr>
              <a:buFont typeface="Wingdings" pitchFamily="2" charset="2"/>
              <a:buChar char=""/>
              <a:defRPr/>
            </a:pPr>
            <a:r>
              <a:rPr lang="he" sz="2800" b="0" i="0" u="none" baseline="0" dirty="0">
                <a:latin typeface="Arial" pitchFamily="34" charset="0"/>
                <a:cs typeface="Arial" pitchFamily="34" charset="0"/>
              </a:rPr>
              <a:t>להביא לשיפור</a:t>
            </a:r>
            <a:endParaRPr lang="he" sz="2800" dirty="0" smtClean="0">
              <a:latin typeface="Arial" pitchFamily="34" charset="0"/>
              <a:cs typeface="Arial" pitchFamily="34" charset="0"/>
            </a:endParaRPr>
          </a:p>
          <a:p>
            <a:pPr marL="1489075" lvl="2" indent="-633413" algn="r" rtl="1">
              <a:buClr>
                <a:srgbClr val="000066"/>
              </a:buClr>
              <a:buFont typeface="Wingdings" pitchFamily="2" charset="2"/>
              <a:buChar char=""/>
              <a:defRPr/>
            </a:pPr>
            <a:r>
              <a:rPr lang="he" sz="2800" b="0" i="0" u="none" baseline="0" dirty="0">
                <a:latin typeface="Arial" pitchFamily="34" charset="0"/>
                <a:cs typeface="Arial" pitchFamily="34" charset="0"/>
              </a:rPr>
              <a:t> להפיק ידע</a:t>
            </a:r>
            <a:endParaRPr lang="he" sz="2800" dirty="0" smtClean="0">
              <a:latin typeface="Arial" pitchFamily="34" charset="0"/>
              <a:cs typeface="Arial" pitchFamily="34" charset="0"/>
            </a:endParaRPr>
          </a:p>
          <a:p>
            <a:pPr marL="2311400" lvl="2" indent="-457200" algn="r" rtl="1">
              <a:buClr>
                <a:srgbClr val="000066"/>
              </a:buClr>
              <a:buFont typeface="Wingdings" pitchFamily="2" charset="2"/>
              <a:buChar char="è"/>
              <a:defRPr/>
            </a:pPr>
            <a:endParaRPr lang="he" dirty="0" smtClean="0">
              <a:latin typeface="Arial" pitchFamily="34" charset="0"/>
              <a:cs typeface="Arial" pitchFamily="34" charset="0"/>
            </a:endParaRPr>
          </a:p>
          <a:p>
            <a:pPr marL="2311400" lvl="2" indent="-457200" algn="r" rtl="1">
              <a:buClr>
                <a:srgbClr val="000066"/>
              </a:buClr>
              <a:buNone/>
              <a:defRPr/>
            </a:pPr>
            <a:endParaRPr lang="he" dirty="0" smtClean="0">
              <a:latin typeface="Arial" pitchFamily="34" charset="0"/>
              <a:cs typeface="Arial" pitchFamily="34" charset="0"/>
            </a:endParaRPr>
          </a:p>
          <a:p>
            <a:pPr marL="457200" indent="-119063" algn="r" rtl="1">
              <a:buClr>
                <a:srgbClr val="000066"/>
              </a:buClr>
              <a:defRPr/>
            </a:pPr>
            <a:r>
              <a:rPr lang="he" b="0" i="0" u="none" baseline="0" dirty="0">
                <a:solidFill>
                  <a:schemeClr val="bg2">
                    <a:lumMod val="50000"/>
                  </a:schemeClr>
                </a:solidFill>
                <a:latin typeface="Arial" pitchFamily="34" charset="0"/>
                <a:cs typeface="Arial" pitchFamily="34" charset="0"/>
                <a:sym typeface="Wingdings 3" pitchFamily="18" charset="2"/>
              </a:rPr>
              <a:t> ציין בשלבים המוקדמים ביותר של תכנון ההערכה.</a:t>
            </a:r>
            <a:endParaRPr lang="he" dirty="0" smtClean="0">
              <a:solidFill>
                <a:schemeClr val="bg2">
                  <a:lumMod val="50000"/>
                </a:schemeClr>
              </a:solidFill>
              <a:latin typeface="Arial" pitchFamily="34" charset="0"/>
              <a:cs typeface="Arial" pitchFamily="34" charset="0"/>
              <a:sym typeface="Wingdings 3" pitchFamily="18" charset="2"/>
            </a:endParaRPr>
          </a:p>
          <a:p>
            <a:pPr marL="457200" indent="-119063" algn="r" rtl="1">
              <a:buClr>
                <a:srgbClr val="000066"/>
              </a:buClr>
              <a:defRPr/>
            </a:pPr>
            <a:r>
              <a:rPr lang="he" b="0" i="0" u="none" baseline="0" dirty="0">
                <a:solidFill>
                  <a:schemeClr val="bg2">
                    <a:lumMod val="50000"/>
                  </a:schemeClr>
                </a:solidFill>
                <a:latin typeface="Arial" pitchFamily="34" charset="0"/>
                <a:cs typeface="Arial" pitchFamily="34" charset="0"/>
                <a:sym typeface="Wingdings 3" pitchFamily="18" charset="2"/>
              </a:rPr>
              <a:t> בקש התייחסות מבעלי עניין.</a:t>
            </a:r>
            <a:endParaRPr lang="he" dirty="0">
              <a:solidFill>
                <a:schemeClr val="bg2">
                  <a:lumMod val="50000"/>
                </a:schemeClr>
              </a:solidFill>
              <a:latin typeface="Arial" pitchFamily="34" charset="0"/>
              <a:cs typeface="Arial" pitchFamily="34" charset="0"/>
            </a:endParaRPr>
          </a:p>
        </p:txBody>
      </p:sp>
      <p:sp>
        <p:nvSpPr>
          <p:cNvPr id="4" name="Slide Number Placeholder 8"/>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17</a:t>
            </a:r>
            <a:endParaRPr lang="h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 b="0" i="0" u="none" baseline="0" dirty="0">
                <a:latin typeface="Arial" pitchFamily="34" charset="0"/>
                <a:cs typeface="Arial" pitchFamily="34" charset="0"/>
              </a:rPr>
              <a:t>מיהם בעלי העניין בהערכה ו</a:t>
            </a:r>
            <a:r>
              <a:rPr lang="he" b="0" i="0" u="none" baseline="0" dirty="0">
                <a:solidFill>
                  <a:srgbClr val="FF0000"/>
                </a:solidFill>
                <a:latin typeface="Arial" pitchFamily="34" charset="0"/>
                <a:cs typeface="Arial" pitchFamily="34" charset="0"/>
              </a:rPr>
              <a:t>במה חשיבותם</a:t>
            </a:r>
            <a:r>
              <a:rPr lang="he" b="0" i="0" u="none" baseline="0" dirty="0">
                <a:latin typeface="Arial" pitchFamily="34" charset="0"/>
                <a:cs typeface="Arial" pitchFamily="34" charset="0"/>
              </a:rPr>
              <a:t>?</a:t>
            </a:r>
            <a:endParaRPr lang="he" dirty="0">
              <a:latin typeface="Arial" pitchFamily="34" charset="0"/>
              <a:cs typeface="Arial" pitchFamily="34" charset="0"/>
            </a:endParaRPr>
          </a:p>
        </p:txBody>
      </p:sp>
      <p:sp>
        <p:nvSpPr>
          <p:cNvPr id="3" name="Content Placeholder 2"/>
          <p:cNvSpPr>
            <a:spLocks noGrp="1"/>
          </p:cNvSpPr>
          <p:nvPr>
            <p:ph sz="quarter" idx="1"/>
          </p:nvPr>
        </p:nvSpPr>
        <p:spPr>
          <a:xfrm>
            <a:off x="457200" y="1428751"/>
            <a:ext cx="8229600" cy="2228850"/>
          </a:xfrm>
        </p:spPr>
        <p:txBody>
          <a:bodyPr>
            <a:normAutofit fontScale="25000" lnSpcReduction="20000"/>
          </a:bodyPr>
          <a:lstStyle/>
          <a:p>
            <a:pPr marL="571500" indent="-571500" algn="r" rtl="1">
              <a:spcBef>
                <a:spcPct val="55000"/>
              </a:spcBef>
              <a:buClrTx/>
            </a:pPr>
            <a:r>
              <a:rPr lang="he" sz="11200" b="0" i="0" u="none" baseline="0" dirty="0">
                <a:latin typeface="Arial" pitchFamily="34" charset="0"/>
                <a:cs typeface="Arial" pitchFamily="34" charset="0"/>
                <a:sym typeface="Wingdings 3" pitchFamily="18" charset="2"/>
              </a:rPr>
              <a:t>מקבלי החלטות</a:t>
            </a:r>
            <a:endParaRPr lang="he" sz="11200" dirty="0" smtClean="0">
              <a:latin typeface="Arial" pitchFamily="34" charset="0"/>
              <a:cs typeface="Arial" pitchFamily="34" charset="0"/>
              <a:sym typeface="Wingdings 3" pitchFamily="18" charset="2"/>
            </a:endParaRPr>
          </a:p>
          <a:p>
            <a:pPr marL="571500" indent="-571500" algn="r" rtl="1">
              <a:spcBef>
                <a:spcPts val="600"/>
              </a:spcBef>
              <a:buClrTx/>
            </a:pPr>
            <a:r>
              <a:rPr lang="he" sz="11200" b="0" i="0" u="none" baseline="0" dirty="0">
                <a:latin typeface="Arial" pitchFamily="34" charset="0"/>
                <a:cs typeface="Arial" pitchFamily="34" charset="0"/>
                <a:sym typeface="Wingdings 3" pitchFamily="18" charset="2"/>
              </a:rPr>
              <a:t>מבקשי מידע</a:t>
            </a:r>
            <a:endParaRPr lang="he" sz="11200" dirty="0" smtClean="0">
              <a:latin typeface="Arial" pitchFamily="34" charset="0"/>
              <a:cs typeface="Arial" pitchFamily="34" charset="0"/>
              <a:sym typeface="Wingdings 3" pitchFamily="18" charset="2"/>
            </a:endParaRPr>
          </a:p>
          <a:p>
            <a:pPr marL="571500" indent="-571500" algn="r" rtl="1">
              <a:spcBef>
                <a:spcPts val="600"/>
              </a:spcBef>
              <a:buClrTx/>
            </a:pPr>
            <a:r>
              <a:rPr lang="he" sz="11200" b="0" i="0" u="none" baseline="0" dirty="0">
                <a:latin typeface="Arial" pitchFamily="34" charset="0"/>
                <a:cs typeface="Arial" pitchFamily="34" charset="0"/>
                <a:sym typeface="Wingdings 3" pitchFamily="18" charset="2"/>
              </a:rPr>
              <a:t>מי שמעורבים ישירות בנושא ההערכה</a:t>
            </a:r>
            <a:endParaRPr lang="he" sz="11200" dirty="0" smtClean="0">
              <a:solidFill>
                <a:srgbClr val="FF0000"/>
              </a:solidFill>
              <a:latin typeface="Arial" pitchFamily="34" charset="0"/>
              <a:cs typeface="Arial" pitchFamily="34" charset="0"/>
              <a:sym typeface="Wingdings 3" pitchFamily="18" charset="2"/>
            </a:endParaRPr>
          </a:p>
          <a:p>
            <a:pPr marL="571500" indent="-571500" algn="r" rtl="1">
              <a:spcBef>
                <a:spcPts val="1200"/>
              </a:spcBef>
              <a:buClrTx/>
            </a:pPr>
            <a:r>
              <a:rPr lang="he" sz="11200" b="0" i="0" u="none" baseline="0" dirty="0">
                <a:latin typeface="Arial" pitchFamily="34" charset="0"/>
                <a:cs typeface="Arial" pitchFamily="34" charset="0"/>
                <a:sym typeface="Wingdings 3" pitchFamily="18" charset="2"/>
              </a:rPr>
              <a:t>במרבית התכניות/האסטרטגיות יש בעלי עניין רבים.</a:t>
            </a:r>
            <a:endParaRPr lang="he" sz="11200" dirty="0" smtClean="0">
              <a:latin typeface="Arial" pitchFamily="34" charset="0"/>
              <a:cs typeface="Arial" pitchFamily="34" charset="0"/>
              <a:sym typeface="Wingdings 3" pitchFamily="18" charset="2"/>
            </a:endParaRPr>
          </a:p>
          <a:p>
            <a:pPr marL="266700" indent="0" algn="r" rtl="1">
              <a:spcBef>
                <a:spcPts val="1200"/>
              </a:spcBef>
              <a:buClrTx/>
              <a:buSzPct val="74000"/>
              <a:buNone/>
            </a:pPr>
            <a:r>
              <a:rPr lang="he" sz="9600" b="0" i="0" u="none" baseline="0" dirty="0">
                <a:solidFill>
                  <a:schemeClr val="tx2">
                    <a:lumMod val="60000"/>
                    <a:lumOff val="40000"/>
                  </a:schemeClr>
                </a:solidFill>
                <a:latin typeface="Arial" pitchFamily="34" charset="0"/>
                <a:ea typeface="Batang" pitchFamily="18" charset="-127"/>
                <a:cs typeface="Arial" pitchFamily="34" charset="0"/>
                <a:sym typeface="Wingdings 3" pitchFamily="18" charset="2"/>
              </a:rPr>
              <a:t>מנהלי ארגונים, משתתפים בתכניות ו/או המטפלים בהם, חברים בצוות התכנית, הגורמים המממנים את התכניות, ארגונים </a:t>
            </a:r>
            <a:r>
              <a:rPr lang="he" sz="9600" b="0" i="0" u="none" baseline="0" dirty="0" smtClean="0">
                <a:solidFill>
                  <a:schemeClr val="tx2">
                    <a:lumMod val="60000"/>
                    <a:lumOff val="40000"/>
                  </a:schemeClr>
                </a:solidFill>
                <a:latin typeface="Arial" pitchFamily="34" charset="0"/>
                <a:ea typeface="Batang" pitchFamily="18" charset="-127"/>
                <a:cs typeface="Arial" pitchFamily="34" charset="0"/>
                <a:sym typeface="Wingdings 3" pitchFamily="18" charset="2"/>
              </a:rPr>
              <a:t>שותפים</a:t>
            </a:r>
            <a:endParaRPr lang="he" sz="9600" dirty="0">
              <a:solidFill>
                <a:schemeClr val="tx2">
                  <a:lumMod val="60000"/>
                  <a:lumOff val="40000"/>
                </a:schemeClr>
              </a:solidFill>
              <a:latin typeface="Arial" pitchFamily="34" charset="0"/>
              <a:ea typeface="Batang" pitchFamily="18" charset="-127"/>
              <a:cs typeface="Arial" pitchFamily="34" charset="0"/>
            </a:endParaRPr>
          </a:p>
        </p:txBody>
      </p:sp>
      <p:sp>
        <p:nvSpPr>
          <p:cNvPr id="7" name="TextBox 6"/>
          <p:cNvSpPr txBox="1"/>
          <p:nvPr/>
        </p:nvSpPr>
        <p:spPr>
          <a:xfrm>
            <a:off x="533400" y="4500563"/>
            <a:ext cx="8077200" cy="1723549"/>
          </a:xfrm>
          <a:prstGeom prst="rect">
            <a:avLst/>
          </a:prstGeom>
          <a:noFill/>
        </p:spPr>
        <p:txBody>
          <a:bodyPr wrap="square" rtlCol="0">
            <a:spAutoFit/>
          </a:bodyPr>
          <a:lstStyle/>
          <a:p>
            <a:pPr marL="571500" indent="-290513" algn="r" rtl="1">
              <a:spcBef>
                <a:spcPts val="1200"/>
              </a:spcBef>
              <a:buClrTx/>
              <a:buSzPct val="74000"/>
              <a:buFont typeface="Wingdings" pitchFamily="2" charset="2"/>
              <a:buChar char="×"/>
            </a:pPr>
            <a:r>
              <a:rPr lang="he" sz="2400" b="0" i="0" u="none" baseline="0" dirty="0">
                <a:solidFill>
                  <a:srgbClr val="FF0000"/>
                </a:solidFill>
                <a:latin typeface="Arial" pitchFamily="34" charset="0"/>
                <a:cs typeface="Arial" pitchFamily="34" charset="0"/>
                <a:sym typeface="Wingdings 3" pitchFamily="18" charset="2"/>
              </a:rPr>
              <a:t>האינטרסים של בעלי העניין לגבי תכניות והערכה שונים אלה מאלה ובמקרים רבים הם מתחרים אלה באלה.</a:t>
            </a:r>
            <a:endParaRPr lang="he" sz="2400" dirty="0" smtClean="0">
              <a:solidFill>
                <a:srgbClr val="FF0000"/>
              </a:solidFill>
              <a:latin typeface="Arial" pitchFamily="34" charset="0"/>
              <a:cs typeface="Arial" pitchFamily="34" charset="0"/>
              <a:sym typeface="Wingdings 3" pitchFamily="18" charset="2"/>
            </a:endParaRPr>
          </a:p>
          <a:p>
            <a:pPr marL="571500" indent="-290513" algn="r" rtl="1">
              <a:spcBef>
                <a:spcPts val="1200"/>
              </a:spcBef>
              <a:buClrTx/>
              <a:buSzPct val="74000"/>
              <a:buFont typeface="Wingdings" pitchFamily="2" charset="2"/>
              <a:buChar char="×"/>
            </a:pPr>
            <a:r>
              <a:rPr lang="he" sz="2400" b="0" i="0" u="none" baseline="0" dirty="0">
                <a:solidFill>
                  <a:srgbClr val="FF0000"/>
                </a:solidFill>
                <a:latin typeface="Arial" pitchFamily="34" charset="0"/>
                <a:cs typeface="Arial" pitchFamily="34" charset="0"/>
                <a:sym typeface="Wingdings 3" pitchFamily="18" charset="2"/>
              </a:rPr>
              <a:t>בעלי עניין מסוימים אמורים להיות המשתמשים העיקריים של ההערכה.</a:t>
            </a:r>
          </a:p>
        </p:txBody>
      </p:sp>
      <p:sp>
        <p:nvSpPr>
          <p:cNvPr id="5" name="Slide Number Placeholder 8"/>
          <p:cNvSpPr>
            <a:spLocks noGrp="1"/>
          </p:cNvSpPr>
          <p:nvPr>
            <p:ph type="sldNum" sz="quarter" idx="12"/>
          </p:nvPr>
        </p:nvSpPr>
        <p:spPr>
          <a:xfrm>
            <a:off x="612648" y="6356350"/>
            <a:ext cx="1981200" cy="365760"/>
          </a:xfrm>
        </p:spPr>
        <p:txBody>
          <a:bodyPr/>
          <a:lstStyle/>
          <a:p>
            <a:pPr algn="r" rtl="1"/>
            <a:r>
              <a:rPr lang="he" b="0" i="0" u="none" baseline="0">
                <a:latin typeface="Arial" pitchFamily="34" charset="0"/>
                <a:cs typeface="Arial" pitchFamily="34" charset="0"/>
              </a:rPr>
              <a:t>18</a:t>
            </a:r>
            <a:endParaRPr lang="h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3" cstate="print"/>
          <a:srcRect/>
          <a:stretch>
            <a:fillRect/>
          </a:stretch>
        </p:blipFill>
        <p:spPr bwMode="auto">
          <a:xfrm>
            <a:off x="685800" y="228600"/>
            <a:ext cx="6781800" cy="647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304800"/>
            <a:ext cx="7769225" cy="840878"/>
          </a:xfrm>
        </p:spPr>
        <p:txBody>
          <a:bodyPr/>
          <a:lstStyle/>
          <a:p>
            <a:pPr algn="r" rtl="1" eaLnBrk="1" hangingPunct="1"/>
            <a:r>
              <a:rPr lang="he" b="0" i="0" u="none" baseline="0" dirty="0">
                <a:latin typeface="Arial" pitchFamily="34" charset="0"/>
                <a:cs typeface="Arial" pitchFamily="34" charset="0"/>
              </a:rPr>
              <a:t>מה תעשה אם תראה תוצאות כאלה?</a:t>
            </a:r>
          </a:p>
        </p:txBody>
      </p:sp>
      <p:graphicFrame>
        <p:nvGraphicFramePr>
          <p:cNvPr id="1026" name="Object 2"/>
          <p:cNvGraphicFramePr>
            <a:graphicFrameLocks/>
          </p:cNvGraphicFramePr>
          <p:nvPr>
            <p:ph sz="quarter" idx="1"/>
          </p:nvPr>
        </p:nvGraphicFramePr>
        <p:xfrm>
          <a:off x="914400" y="1295400"/>
          <a:ext cx="7315200" cy="4724400"/>
        </p:xfrm>
        <a:graphic>
          <a:graphicData uri="http://schemas.openxmlformats.org/presentationml/2006/ole">
            <p:oleObj spid="_x0000_s1026" name="Worksheet" r:id="rId4" imgW="6979866" imgH="5600754" progId="Excel.Sheet.8">
              <p:embed/>
            </p:oleObj>
          </a:graphicData>
        </a:graphic>
      </p:graphicFrame>
      <p:cxnSp>
        <p:nvCxnSpPr>
          <p:cNvPr id="8" name="Straight Arrow Connector 7"/>
          <p:cNvCxnSpPr/>
          <p:nvPr/>
        </p:nvCxnSpPr>
        <p:spPr>
          <a:xfrm>
            <a:off x="2819400" y="3733800"/>
            <a:ext cx="5181600" cy="76200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2971800"/>
            <a:ext cx="2209800" cy="45720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3429000"/>
            <a:ext cx="2133600" cy="1588"/>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81200" y="4114800"/>
            <a:ext cx="624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Slide Number Placeholder 7"/>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i</a:t>
            </a:r>
            <a:endParaRPr lang="he"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r" rtl="1"/>
            <a:r>
              <a:rPr lang="he" sz="3200" b="0" i="0" u="none" baseline="0" dirty="0">
                <a:latin typeface="Arial" pitchFamily="34" charset="0"/>
                <a:cs typeface="Arial" pitchFamily="34" charset="0"/>
              </a:rPr>
              <a:t>או תוצאות כאלה?</a:t>
            </a:r>
            <a:endParaRPr lang="he" sz="3200" dirty="0">
              <a:latin typeface="Arial" pitchFamily="34" charset="0"/>
              <a:cs typeface="Arial" pitchFamily="34" charset="0"/>
            </a:endParaRPr>
          </a:p>
        </p:txBody>
      </p:sp>
      <p:sp>
        <p:nvSpPr>
          <p:cNvPr id="3" name="Content Placeholder 2"/>
          <p:cNvSpPr>
            <a:spLocks noGrp="1"/>
          </p:cNvSpPr>
          <p:nvPr>
            <p:ph sz="quarter" idx="1"/>
          </p:nvPr>
        </p:nvSpPr>
        <p:spPr>
          <a:xfrm>
            <a:off x="1066800" y="1219200"/>
            <a:ext cx="7620000" cy="2362200"/>
          </a:xfrm>
        </p:spPr>
        <p:txBody>
          <a:bodyPr>
            <a:normAutofit/>
          </a:bodyPr>
          <a:lstStyle/>
          <a:p>
            <a:pPr algn="r" rtl="1"/>
            <a:r>
              <a:rPr lang="he" dirty="0">
                <a:latin typeface="Arial" pitchFamily="34" charset="0"/>
                <a:cs typeface="Arial" pitchFamily="34" charset="0"/>
              </a:rPr>
              <a:t>יותר </a:t>
            </a:r>
            <a:r>
              <a:rPr lang="he" dirty="0" smtClean="0">
                <a:latin typeface="Arial" pitchFamily="34" charset="0"/>
                <a:cs typeface="Arial" pitchFamily="34" charset="0"/>
              </a:rPr>
              <a:t>מ</a:t>
            </a:r>
            <a:r>
              <a:rPr lang="he-IL" dirty="0" smtClean="0">
                <a:latin typeface="Arial" pitchFamily="34" charset="0"/>
                <a:cs typeface="Arial" pitchFamily="34" charset="0"/>
              </a:rPr>
              <a:t>-</a:t>
            </a:r>
            <a:r>
              <a:rPr lang="he" dirty="0" smtClean="0">
                <a:latin typeface="Arial" pitchFamily="34" charset="0"/>
                <a:cs typeface="Arial" pitchFamily="34" charset="0"/>
              </a:rPr>
              <a:t>90</a:t>
            </a:r>
            <a:r>
              <a:rPr lang="he" dirty="0">
                <a:latin typeface="Arial" pitchFamily="34" charset="0"/>
                <a:cs typeface="Arial" pitchFamily="34" charset="0"/>
              </a:rPr>
              <a:t>% ממנהלי מקרים בכל האתרים למעט אתר </a:t>
            </a:r>
            <a:r>
              <a:rPr lang="he-IL" dirty="0" smtClean="0">
                <a:latin typeface="Arial" pitchFamily="34" charset="0"/>
                <a:cs typeface="Arial" pitchFamily="34" charset="0"/>
              </a:rPr>
              <a:t>ג'</a:t>
            </a:r>
            <a:r>
              <a:rPr lang="he" dirty="0" smtClean="0">
                <a:latin typeface="Arial" pitchFamily="34" charset="0"/>
                <a:cs typeface="Arial" pitchFamily="34" charset="0"/>
              </a:rPr>
              <a:t> </a:t>
            </a:r>
            <a:r>
              <a:rPr lang="he" dirty="0">
                <a:latin typeface="Arial" pitchFamily="34" charset="0"/>
                <a:cs typeface="Arial" pitchFamily="34" charset="0"/>
              </a:rPr>
              <a:t>ציינו שקיבלו את מודל התכנית בשלמותו.</a:t>
            </a:r>
            <a:endParaRPr lang="he" dirty="0" smtClean="0">
              <a:latin typeface="Arial" pitchFamily="34" charset="0"/>
              <a:cs typeface="Arial" pitchFamily="34" charset="0"/>
            </a:endParaRPr>
          </a:p>
          <a:p>
            <a:pPr algn="r" rtl="1">
              <a:spcBef>
                <a:spcPts val="1800"/>
              </a:spcBef>
            </a:pPr>
            <a:r>
              <a:rPr lang="he" b="0" i="0" u="none" baseline="0" dirty="0">
                <a:latin typeface="Arial" pitchFamily="34" charset="0"/>
                <a:cs typeface="Arial" pitchFamily="34" charset="0"/>
              </a:rPr>
              <a:t>שני שלישים או יותר מהמשתתפים בתכניות בכל האתרים למעט אתר </a:t>
            </a:r>
            <a:r>
              <a:rPr lang="he-IL" b="0" i="0" u="none" baseline="0" dirty="0" smtClean="0">
                <a:latin typeface="Arial" pitchFamily="34" charset="0"/>
                <a:cs typeface="Arial" pitchFamily="34" charset="0"/>
              </a:rPr>
              <a:t>ג'</a:t>
            </a:r>
            <a:r>
              <a:rPr lang="he" b="0" i="0" u="none" baseline="0" dirty="0" smtClean="0">
                <a:latin typeface="Arial" pitchFamily="34" charset="0"/>
                <a:cs typeface="Arial" pitchFamily="34" charset="0"/>
              </a:rPr>
              <a:t>, </a:t>
            </a:r>
            <a:r>
              <a:rPr lang="he" b="0" i="0" u="none" baseline="0" dirty="0">
                <a:latin typeface="Arial" pitchFamily="34" charset="0"/>
                <a:cs typeface="Arial" pitchFamily="34" charset="0"/>
              </a:rPr>
              <a:t>דיווחו על איכות חיים משופרת.</a:t>
            </a:r>
            <a:endParaRPr lang="he" dirty="0" smtClean="0">
              <a:latin typeface="Arial" pitchFamily="34" charset="0"/>
              <a:cs typeface="Arial" pitchFamily="34" charset="0"/>
            </a:endParaRPr>
          </a:p>
          <a:p>
            <a:endParaRPr lang="he" dirty="0">
              <a:latin typeface="Arial" pitchFamily="34" charset="0"/>
              <a:cs typeface="Arial" pitchFamily="34" charset="0"/>
            </a:endParaRPr>
          </a:p>
        </p:txBody>
      </p:sp>
      <p:graphicFrame>
        <p:nvGraphicFramePr>
          <p:cNvPr id="5" name="Content Placeholder 4"/>
          <p:cNvGraphicFramePr>
            <a:graphicFrameLocks noGrp="1"/>
          </p:cNvGraphicFramePr>
          <p:nvPr>
            <p:ph sz="quarter" idx="2"/>
          </p:nvPr>
        </p:nvGraphicFramePr>
        <p:xfrm>
          <a:off x="1295400" y="3733800"/>
          <a:ext cx="6248400" cy="2494280"/>
        </p:xfrm>
        <a:graphic>
          <a:graphicData uri="http://schemas.openxmlformats.org/drawingml/2006/table">
            <a:tbl>
              <a:tblPr rtl="1" firstRow="1" bandRow="1">
                <a:tableStyleId>{073A0DAA-6AF3-43AB-8588-CEC1D06C72B9}</a:tableStyleId>
              </a:tblPr>
              <a:tblGrid>
                <a:gridCol w="1718310"/>
                <a:gridCol w="4530090"/>
              </a:tblGrid>
              <a:tr h="370840">
                <a:tc>
                  <a:txBody>
                    <a:bodyPr/>
                    <a:lstStyle/>
                    <a:p>
                      <a:pPr algn="ctr" rtl="1"/>
                      <a:r>
                        <a:rPr lang="he" b="0" i="0" u="none" baseline="0" dirty="0">
                          <a:latin typeface="Arial" pitchFamily="34" charset="0"/>
                          <a:cs typeface="Arial" pitchFamily="34" charset="0"/>
                        </a:rPr>
                        <a:t>אתר</a:t>
                      </a:r>
                      <a:endParaRPr lang="he" baseline="0" dirty="0">
                        <a:latin typeface="Arial" pitchFamily="34" charset="0"/>
                        <a:cs typeface="Arial" pitchFamily="34" charset="0"/>
                      </a:endParaRPr>
                    </a:p>
                  </a:txBody>
                  <a:tcPr/>
                </a:tc>
                <a:tc>
                  <a:txBody>
                    <a:bodyPr/>
                    <a:lstStyle/>
                    <a:p>
                      <a:pPr algn="ctr" rtl="1"/>
                      <a:r>
                        <a:rPr lang="he" b="0" i="0" u="none" baseline="0" dirty="0">
                          <a:latin typeface="Arial" pitchFamily="34" charset="0"/>
                          <a:cs typeface="Arial" pitchFamily="34" charset="0"/>
                        </a:rPr>
                        <a:t>אחוז המשתתפים שדיווחו על איכות חיים משופרת מאז תחילת מודל </a:t>
                      </a:r>
                      <a:r>
                        <a:rPr lang="he" b="0" i="0" u="none" baseline="0" dirty="0" smtClean="0">
                          <a:latin typeface="Arial" pitchFamily="34" charset="0"/>
                          <a:cs typeface="Arial" pitchFamily="34" charset="0"/>
                        </a:rPr>
                        <a:t>התכנית</a:t>
                      </a:r>
                      <a:endParaRPr lang="he" baseline="0" dirty="0">
                        <a:latin typeface="Arial" pitchFamily="34" charset="0"/>
                        <a:cs typeface="Arial" pitchFamily="34" charset="0"/>
                      </a:endParaRPr>
                    </a:p>
                  </a:txBody>
                  <a:tcPr/>
                </a:tc>
              </a:tr>
              <a:tr h="370840">
                <a:tc>
                  <a:txBody>
                    <a:bodyPr/>
                    <a:lstStyle/>
                    <a:p>
                      <a:pPr algn="ctr" rtl="1"/>
                      <a:r>
                        <a:rPr lang="he" b="0" i="0" u="none" baseline="0" dirty="0" smtClean="0">
                          <a:latin typeface="Arial" pitchFamily="34" charset="0"/>
                          <a:cs typeface="Arial" pitchFamily="34" charset="0"/>
                        </a:rPr>
                        <a:t>א</a:t>
                      </a:r>
                      <a:r>
                        <a:rPr lang="he-IL" b="0" i="0" u="none" baseline="0" dirty="0" smtClean="0">
                          <a:latin typeface="Arial" pitchFamily="34" charset="0"/>
                          <a:cs typeface="Arial" pitchFamily="34" charset="0"/>
                        </a:rPr>
                        <a:t>'</a:t>
                      </a:r>
                      <a:endParaRPr lang="he" baseline="0" dirty="0">
                        <a:latin typeface="Arial" pitchFamily="34" charset="0"/>
                        <a:cs typeface="Arial" pitchFamily="34" charset="0"/>
                      </a:endParaRPr>
                    </a:p>
                  </a:txBody>
                  <a:tcPr/>
                </a:tc>
                <a:tc>
                  <a:txBody>
                    <a:bodyPr/>
                    <a:lstStyle/>
                    <a:p>
                      <a:pPr algn="ctr" rtl="1"/>
                      <a:r>
                        <a:rPr lang="he" b="0" i="0" u="none" baseline="0">
                          <a:latin typeface="Arial" pitchFamily="34" charset="0"/>
                          <a:cs typeface="Arial" pitchFamily="34" charset="0"/>
                        </a:rPr>
                        <a:t>69%</a:t>
                      </a:r>
                      <a:endParaRPr lang="he" baseline="0" dirty="0">
                        <a:latin typeface="Arial" pitchFamily="34" charset="0"/>
                        <a:cs typeface="Arial" pitchFamily="34" charset="0"/>
                      </a:endParaRPr>
                    </a:p>
                  </a:txBody>
                  <a:tcPr/>
                </a:tc>
              </a:tr>
              <a:tr h="370840">
                <a:tc>
                  <a:txBody>
                    <a:bodyPr/>
                    <a:lstStyle/>
                    <a:p>
                      <a:pPr algn="ctr" rtl="1"/>
                      <a:r>
                        <a:rPr lang="he" b="0" i="0" u="none" baseline="0" dirty="0" smtClean="0">
                          <a:latin typeface="Arial" pitchFamily="34" charset="0"/>
                          <a:cs typeface="Arial" pitchFamily="34" charset="0"/>
                        </a:rPr>
                        <a:t>ב</a:t>
                      </a:r>
                      <a:r>
                        <a:rPr lang="he-IL" b="0" i="0" u="none" baseline="0" dirty="0" smtClean="0">
                          <a:latin typeface="Arial" pitchFamily="34" charset="0"/>
                          <a:cs typeface="Arial" pitchFamily="34" charset="0"/>
                        </a:rPr>
                        <a:t>'</a:t>
                      </a:r>
                      <a:endParaRPr lang="he" baseline="0" dirty="0">
                        <a:latin typeface="Arial" pitchFamily="34" charset="0"/>
                        <a:cs typeface="Arial" pitchFamily="34" charset="0"/>
                      </a:endParaRPr>
                    </a:p>
                  </a:txBody>
                  <a:tcPr/>
                </a:tc>
                <a:tc>
                  <a:txBody>
                    <a:bodyPr/>
                    <a:lstStyle/>
                    <a:p>
                      <a:pPr algn="ctr" rtl="1"/>
                      <a:r>
                        <a:rPr lang="he" b="0" i="0" u="none" baseline="0">
                          <a:latin typeface="Arial" pitchFamily="34" charset="0"/>
                          <a:cs typeface="Arial" pitchFamily="34" charset="0"/>
                        </a:rPr>
                        <a:t>73%</a:t>
                      </a:r>
                      <a:endParaRPr lang="he" baseline="0" dirty="0">
                        <a:latin typeface="Arial" pitchFamily="34" charset="0"/>
                        <a:cs typeface="Arial" pitchFamily="34" charset="0"/>
                      </a:endParaRPr>
                    </a:p>
                  </a:txBody>
                  <a:tcPr/>
                </a:tc>
              </a:tr>
              <a:tr h="370840">
                <a:tc>
                  <a:txBody>
                    <a:bodyPr/>
                    <a:lstStyle/>
                    <a:p>
                      <a:pPr algn="ctr" rtl="1"/>
                      <a:r>
                        <a:rPr lang="he" b="0" i="0" u="none" baseline="0" dirty="0" smtClean="0">
                          <a:latin typeface="Arial" pitchFamily="34" charset="0"/>
                          <a:cs typeface="Arial" pitchFamily="34" charset="0"/>
                        </a:rPr>
                        <a:t>ג</a:t>
                      </a:r>
                      <a:r>
                        <a:rPr lang="he-IL" b="0" i="0" u="none" baseline="0" dirty="0" smtClean="0">
                          <a:latin typeface="Arial" pitchFamily="34" charset="0"/>
                          <a:cs typeface="Arial" pitchFamily="34" charset="0"/>
                        </a:rPr>
                        <a:t>'</a:t>
                      </a:r>
                      <a:endParaRPr lang="he" baseline="0" dirty="0">
                        <a:latin typeface="Arial" pitchFamily="34" charset="0"/>
                        <a:cs typeface="Arial" pitchFamily="34" charset="0"/>
                      </a:endParaRPr>
                    </a:p>
                  </a:txBody>
                  <a:tcPr/>
                </a:tc>
                <a:tc>
                  <a:txBody>
                    <a:bodyPr/>
                    <a:lstStyle/>
                    <a:p>
                      <a:pPr algn="ctr" rtl="1"/>
                      <a:r>
                        <a:rPr lang="he" b="0" i="0" u="none" baseline="0">
                          <a:latin typeface="Arial" pitchFamily="34" charset="0"/>
                          <a:cs typeface="Arial" pitchFamily="34" charset="0"/>
                        </a:rPr>
                        <a:t>40%</a:t>
                      </a:r>
                      <a:endParaRPr lang="he" baseline="0" dirty="0">
                        <a:latin typeface="Arial" pitchFamily="34" charset="0"/>
                        <a:cs typeface="Arial" pitchFamily="34" charset="0"/>
                      </a:endParaRPr>
                    </a:p>
                  </a:txBody>
                  <a:tcPr/>
                </a:tc>
              </a:tr>
              <a:tr h="370840">
                <a:tc>
                  <a:txBody>
                    <a:bodyPr/>
                    <a:lstStyle/>
                    <a:p>
                      <a:pPr algn="ctr" rtl="1"/>
                      <a:r>
                        <a:rPr lang="he" b="0" i="0" u="none" baseline="0" dirty="0" smtClean="0">
                          <a:latin typeface="Arial" pitchFamily="34" charset="0"/>
                          <a:cs typeface="Arial" pitchFamily="34" charset="0"/>
                        </a:rPr>
                        <a:t>ד</a:t>
                      </a:r>
                      <a:r>
                        <a:rPr lang="he-IL" b="0" i="0" u="none" baseline="0" dirty="0" smtClean="0">
                          <a:latin typeface="Arial" pitchFamily="34" charset="0"/>
                          <a:cs typeface="Arial" pitchFamily="34" charset="0"/>
                        </a:rPr>
                        <a:t>'</a:t>
                      </a:r>
                      <a:endParaRPr lang="he" baseline="0" dirty="0">
                        <a:latin typeface="Arial" pitchFamily="34" charset="0"/>
                        <a:cs typeface="Arial" pitchFamily="34" charset="0"/>
                      </a:endParaRPr>
                    </a:p>
                  </a:txBody>
                  <a:tcPr/>
                </a:tc>
                <a:tc>
                  <a:txBody>
                    <a:bodyPr/>
                    <a:lstStyle/>
                    <a:p>
                      <a:pPr algn="ctr" rtl="1"/>
                      <a:r>
                        <a:rPr lang="he" b="0" i="0" u="none" baseline="0">
                          <a:latin typeface="Arial" pitchFamily="34" charset="0"/>
                          <a:cs typeface="Arial" pitchFamily="34" charset="0"/>
                        </a:rPr>
                        <a:t>71%</a:t>
                      </a:r>
                      <a:endParaRPr lang="he" baseline="0" dirty="0">
                        <a:latin typeface="Arial" pitchFamily="34" charset="0"/>
                        <a:cs typeface="Arial" pitchFamily="34" charset="0"/>
                      </a:endParaRPr>
                    </a:p>
                  </a:txBody>
                  <a:tcPr/>
                </a:tc>
              </a:tr>
              <a:tr h="370840">
                <a:tc>
                  <a:txBody>
                    <a:bodyPr/>
                    <a:lstStyle/>
                    <a:p>
                      <a:pPr algn="ctr" rtl="1"/>
                      <a:r>
                        <a:rPr lang="he" b="0" i="0" u="none" baseline="0" dirty="0" smtClean="0">
                          <a:latin typeface="Arial" pitchFamily="34" charset="0"/>
                          <a:cs typeface="Arial" pitchFamily="34" charset="0"/>
                        </a:rPr>
                        <a:t>ה</a:t>
                      </a:r>
                      <a:r>
                        <a:rPr lang="he-IL" b="0" i="0" u="none" baseline="0" dirty="0" smtClean="0">
                          <a:latin typeface="Arial" pitchFamily="34" charset="0"/>
                          <a:cs typeface="Arial" pitchFamily="34" charset="0"/>
                        </a:rPr>
                        <a:t>'</a:t>
                      </a:r>
                      <a:endParaRPr lang="he" baseline="0" dirty="0">
                        <a:latin typeface="Arial" pitchFamily="34" charset="0"/>
                        <a:cs typeface="Arial" pitchFamily="34" charset="0"/>
                      </a:endParaRPr>
                    </a:p>
                  </a:txBody>
                  <a:tcPr/>
                </a:tc>
                <a:tc>
                  <a:txBody>
                    <a:bodyPr/>
                    <a:lstStyle/>
                    <a:p>
                      <a:pPr algn="ctr" rtl="1"/>
                      <a:r>
                        <a:rPr lang="he" b="0" i="0" u="none" baseline="0" dirty="0">
                          <a:latin typeface="Arial" pitchFamily="34" charset="0"/>
                          <a:cs typeface="Arial" pitchFamily="34" charset="0"/>
                        </a:rPr>
                        <a:t>66%</a:t>
                      </a:r>
                      <a:endParaRPr lang="he" baseline="0" dirty="0">
                        <a:latin typeface="Arial" pitchFamily="34" charset="0"/>
                        <a:cs typeface="Arial" pitchFamily="34" charset="0"/>
                      </a:endParaRPr>
                    </a:p>
                  </a:txBody>
                  <a:tcPr/>
                </a:tc>
              </a:tr>
            </a:tbl>
          </a:graphicData>
        </a:graphic>
      </p:graphicFrame>
      <p:sp>
        <p:nvSpPr>
          <p:cNvPr id="7" name="Slide Number Placeholder 7"/>
          <p:cNvSpPr txBox="1">
            <a:spLocks/>
          </p:cNvSpPr>
          <p:nvPr/>
        </p:nvSpPr>
        <p:spPr>
          <a:xfrm>
            <a:off x="6477000" y="6356350"/>
            <a:ext cx="1981200" cy="36576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t>i</a:t>
            </a:r>
            <a:r>
              <a:rPr kumimoji="0" lang="he"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t>i</a:t>
            </a:r>
            <a:endParaRPr kumimoji="0" lang="he" sz="14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304800"/>
            <a:ext cx="7769225" cy="840878"/>
          </a:xfrm>
        </p:spPr>
        <p:txBody>
          <a:bodyPr/>
          <a:lstStyle/>
          <a:p>
            <a:pPr algn="r" rtl="1" eaLnBrk="1" hangingPunct="1"/>
            <a:r>
              <a:rPr lang="he" b="0" i="0" u="none" baseline="0">
                <a:latin typeface="Arial" pitchFamily="34" charset="0"/>
                <a:cs typeface="Arial" pitchFamily="34" charset="0"/>
              </a:rPr>
              <a:t>או כאלה?</a:t>
            </a:r>
          </a:p>
        </p:txBody>
      </p:sp>
      <p:graphicFrame>
        <p:nvGraphicFramePr>
          <p:cNvPr id="6" name="Content Placeholder 5"/>
          <p:cNvGraphicFramePr>
            <a:graphicFrameLocks noGrp="1"/>
          </p:cNvGraphicFramePr>
          <p:nvPr>
            <p:ph sz="quarter" idx="1"/>
          </p:nvPr>
        </p:nvGraphicFramePr>
        <p:xfrm>
          <a:off x="0" y="1219200"/>
          <a:ext cx="8763000" cy="510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rot="5400000">
            <a:off x="8077200" y="3505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7"/>
          <p:cNvSpPr txBox="1">
            <a:spLocks/>
          </p:cNvSpPr>
          <p:nvPr/>
        </p:nvSpPr>
        <p:spPr>
          <a:xfrm>
            <a:off x="6477000" y="6356350"/>
            <a:ext cx="1981200" cy="36576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t>ii</a:t>
            </a:r>
            <a:r>
              <a:rPr kumimoji="0" lang="he"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t>i</a:t>
            </a:r>
            <a:endParaRPr kumimoji="0" lang="he" sz="14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 dirty="0">
                <a:latin typeface="Arial" pitchFamily="34" charset="0"/>
                <a:cs typeface="Arial" pitchFamily="34" charset="0"/>
              </a:rPr>
              <a:t>מה תעשה אם תראה תוצאות כאלה?</a:t>
            </a:r>
          </a:p>
        </p:txBody>
      </p:sp>
      <p:graphicFrame>
        <p:nvGraphicFramePr>
          <p:cNvPr id="4" name="Content Placeholder 3"/>
          <p:cNvGraphicFramePr>
            <a:graphicFrameLocks noGrp="1"/>
          </p:cNvGraphicFramePr>
          <p:nvPr>
            <p:ph sz="quarter" idx="1"/>
          </p:nvPr>
        </p:nvGraphicFramePr>
        <p:xfrm>
          <a:off x="990600" y="1447800"/>
          <a:ext cx="7772400" cy="4846320"/>
        </p:xfrm>
        <a:graphic>
          <a:graphicData uri="http://schemas.openxmlformats.org/drawingml/2006/table">
            <a:tbl>
              <a:tblPr rtl="1" firstRow="1" bandRow="1">
                <a:tableStyleId>{E8034E78-7F5D-4C2E-B375-FC64B27BC917}</a:tableStyleId>
              </a:tblPr>
              <a:tblGrid>
                <a:gridCol w="5410200"/>
                <a:gridCol w="1066800"/>
                <a:gridCol w="838200"/>
                <a:gridCol w="457200"/>
              </a:tblGrid>
              <a:tr h="152400">
                <a:tc>
                  <a:txBody>
                    <a:bodyPr/>
                    <a:lstStyle/>
                    <a:p>
                      <a:pPr algn="ctr" rtl="1"/>
                      <a:endParaRPr lang="he" sz="1800" baseline="0" dirty="0">
                        <a:latin typeface="Arial" pitchFamily="34" charset="0"/>
                        <a:cs typeface="Arial" pitchFamily="34" charset="0"/>
                      </a:endParaRPr>
                    </a:p>
                  </a:txBody>
                  <a:tcPr/>
                </a:tc>
                <a:tc gridSpan="3">
                  <a:txBody>
                    <a:bodyPr/>
                    <a:lstStyle/>
                    <a:p>
                      <a:pPr algn="ctr" rtl="1"/>
                      <a:r>
                        <a:rPr lang="he" sz="1800" b="0" i="0" u="none" baseline="0">
                          <a:latin typeface="Arial" pitchFamily="34" charset="0"/>
                          <a:cs typeface="Arial" pitchFamily="34" charset="0"/>
                        </a:rPr>
                        <a:t>תוצאות</a:t>
                      </a:r>
                      <a:endParaRPr lang="he" sz="1800" baseline="0" dirty="0">
                        <a:latin typeface="Arial" pitchFamily="34" charset="0"/>
                        <a:cs typeface="Arial" pitchFamily="34" charset="0"/>
                      </a:endParaRPr>
                    </a:p>
                  </a:txBody>
                  <a:tcPr/>
                </a:tc>
                <a:tc hMerge="1">
                  <a:txBody>
                    <a:bodyPr/>
                    <a:lstStyle/>
                    <a:p>
                      <a:endParaRPr lang="he" dirty="0"/>
                    </a:p>
                  </a:txBody>
                  <a:tcPr/>
                </a:tc>
                <a:tc hMerge="1">
                  <a:txBody>
                    <a:bodyPr/>
                    <a:lstStyle/>
                    <a:p>
                      <a:endParaRPr lang="he" dirty="0"/>
                    </a:p>
                  </a:txBody>
                  <a:tcPr/>
                </a:tc>
              </a:tr>
              <a:tr h="152400">
                <a:tc>
                  <a:txBody>
                    <a:bodyPr/>
                    <a:lstStyle/>
                    <a:p>
                      <a:pPr algn="r" rtl="1"/>
                      <a:r>
                        <a:rPr lang="he" sz="1800" b="0" i="0" u="none" baseline="0">
                          <a:latin typeface="Arial" pitchFamily="34" charset="0"/>
                          <a:cs typeface="Arial" pitchFamily="34" charset="0"/>
                        </a:rPr>
                        <a:t>תוצאה רצויה</a:t>
                      </a:r>
                      <a:endParaRPr lang="he" sz="1800" baseline="0" dirty="0">
                        <a:latin typeface="Arial" pitchFamily="34" charset="0"/>
                        <a:cs typeface="Arial" pitchFamily="34" charset="0"/>
                      </a:endParaRPr>
                    </a:p>
                  </a:txBody>
                  <a:tcPr/>
                </a:tc>
                <a:tc>
                  <a:txBody>
                    <a:bodyPr/>
                    <a:lstStyle/>
                    <a:p>
                      <a:pPr algn="r" rtl="1"/>
                      <a:r>
                        <a:rPr lang="he" sz="1800" b="0" i="0" u="none" baseline="0">
                          <a:latin typeface="Arial" pitchFamily="34" charset="0"/>
                          <a:cs typeface="Arial" pitchFamily="34" charset="0"/>
                        </a:rPr>
                        <a:t> 2009</a:t>
                      </a:r>
                      <a:endParaRPr lang="he" sz="1800" baseline="0" dirty="0">
                        <a:latin typeface="Arial" pitchFamily="34" charset="0"/>
                        <a:cs typeface="Arial" pitchFamily="34" charset="0"/>
                      </a:endParaRPr>
                    </a:p>
                  </a:txBody>
                  <a:tcPr/>
                </a:tc>
                <a:tc>
                  <a:txBody>
                    <a:bodyPr/>
                    <a:lstStyle/>
                    <a:p>
                      <a:pPr algn="r" rtl="1"/>
                      <a:r>
                        <a:rPr lang="he" sz="1800" b="0" i="0" u="none" baseline="0">
                          <a:latin typeface="Arial" pitchFamily="34" charset="0"/>
                          <a:cs typeface="Arial" pitchFamily="34" charset="0"/>
                        </a:rPr>
                        <a:t>2010</a:t>
                      </a:r>
                      <a:endParaRPr lang="he" sz="1800" baseline="0" dirty="0">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r h="370840">
                <a:tc>
                  <a:txBody>
                    <a:bodyPr/>
                    <a:lstStyle/>
                    <a:p>
                      <a:pPr algn="r" rtl="1">
                        <a:buFont typeface="Arial" pitchFamily="34" charset="0"/>
                        <a:buNone/>
                      </a:pPr>
                      <a:r>
                        <a:rPr lang="he" sz="1800" b="0" i="0" u="none" baseline="0" dirty="0">
                          <a:solidFill>
                            <a:schemeClr val="tx1"/>
                          </a:solidFill>
                          <a:latin typeface="Arial" pitchFamily="34" charset="0"/>
                          <a:cs typeface="Arial" pitchFamily="34" charset="0"/>
                        </a:rPr>
                        <a:t>* אצל 65% מהמשתתפים בתכנית הואטה או נמנעה</a:t>
                      </a:r>
                    </a:p>
                    <a:p>
                      <a:pPr marL="174625" indent="0" algn="r" rtl="1">
                        <a:buFont typeface="Arial" pitchFamily="34" charset="0"/>
                        <a:buNone/>
                        <a:tabLst>
                          <a:tab pos="168275" algn="l"/>
                        </a:tabLst>
                      </a:pPr>
                      <a:r>
                        <a:rPr lang="he" sz="1800" b="0" i="0" u="none" baseline="0" dirty="0">
                          <a:solidFill>
                            <a:schemeClr val="tx1"/>
                          </a:solidFill>
                          <a:latin typeface="Arial" pitchFamily="34" charset="0"/>
                          <a:cs typeface="Arial" pitchFamily="34" charset="0"/>
                        </a:rPr>
                        <a:t> התקדמות המחלה לאחר 6 חודשים ו-12 חודשים</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83%</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87%</a:t>
                      </a:r>
                      <a:endParaRPr lang="he" sz="1800" baseline="0" dirty="0">
                        <a:solidFill>
                          <a:schemeClr val="tx1"/>
                        </a:solidFill>
                        <a:latin typeface="Arial" pitchFamily="34" charset="0"/>
                        <a:cs typeface="Arial" pitchFamily="34" charset="0"/>
                      </a:endParaRPr>
                    </a:p>
                  </a:txBody>
                  <a:tcPr/>
                </a:tc>
                <a:tc>
                  <a:txBody>
                    <a:bodyPr/>
                    <a:lstStyle/>
                    <a:p>
                      <a:pPr algn="ctr" rtl="1"/>
                      <a:endParaRPr lang="he" sz="1800" baseline="0" dirty="0">
                        <a:latin typeface="Arial" pitchFamily="34" charset="0"/>
                        <a:cs typeface="Arial" pitchFamily="34" charset="0"/>
                      </a:endParaRPr>
                    </a:p>
                  </a:txBody>
                  <a:tcPr/>
                </a:tc>
              </a:tr>
              <a:tr h="370840">
                <a:tc>
                  <a:txBody>
                    <a:bodyPr/>
                    <a:lstStyle/>
                    <a:p>
                      <a:pPr marL="228600" indent="-228600" algn="r" rtl="1"/>
                      <a:r>
                        <a:rPr lang="he" sz="1800" b="0" i="0" u="none" baseline="0">
                          <a:solidFill>
                            <a:schemeClr val="tx1"/>
                          </a:solidFill>
                          <a:latin typeface="Arial" pitchFamily="34" charset="0"/>
                          <a:cs typeface="Arial" pitchFamily="34" charset="0"/>
                        </a:rPr>
                        <a:t>* 75% ממשתתפי התכנית משתתפים באופן במלא בטיפול רפואי ראשוני </a:t>
                      </a:r>
                      <a:r>
                        <a:rPr lang="he" sz="1800" b="0" i="0" u="none" baseline="0" smtClean="0">
                          <a:solidFill>
                            <a:schemeClr val="tx1"/>
                          </a:solidFill>
                          <a:latin typeface="Arial" pitchFamily="34" charset="0"/>
                          <a:cs typeface="Arial" pitchFamily="34" charset="0"/>
                        </a:rPr>
                        <a:t>ב-</a:t>
                      </a:r>
                      <a:r>
                        <a:rPr lang="en-US" sz="1800" b="0" i="0" u="none" baseline="0" noProof="0" smtClean="0">
                          <a:solidFill>
                            <a:schemeClr val="tx1"/>
                          </a:solidFill>
                          <a:latin typeface="Arial" pitchFamily="34" charset="0"/>
                          <a:cs typeface="Arial" pitchFamily="34" charset="0"/>
                        </a:rPr>
                        <a:t>HIV</a:t>
                      </a:r>
                      <a:endParaRPr lang="en-US" sz="1800" baseline="0" noProof="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96%</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96%</a:t>
                      </a:r>
                      <a:endParaRPr lang="he" sz="1800" baseline="0" dirty="0">
                        <a:solidFill>
                          <a:schemeClr val="tx1"/>
                        </a:solidFill>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r h="370840">
                <a:tc>
                  <a:txBody>
                    <a:bodyPr/>
                    <a:lstStyle/>
                    <a:p>
                      <a:pPr marL="228600" indent="-228600" algn="r" rtl="1"/>
                      <a:r>
                        <a:rPr lang="he" sz="1800" b="0" i="0" u="none" baseline="0">
                          <a:solidFill>
                            <a:schemeClr val="tx1"/>
                          </a:solidFill>
                          <a:latin typeface="Arial" pitchFamily="34" charset="0"/>
                          <a:cs typeface="Arial" pitchFamily="34" charset="0"/>
                        </a:rPr>
                        <a:t>* אצל 80% ממשתתפי התכנית נראתה התקדמות ב-2 או יותר מהתחומים של תכנית השירות</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90%</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94%</a:t>
                      </a:r>
                      <a:endParaRPr lang="he" sz="1800" baseline="0" dirty="0">
                        <a:solidFill>
                          <a:schemeClr val="tx1"/>
                        </a:solidFill>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r h="370840">
                <a:tc>
                  <a:txBody>
                    <a:bodyPr/>
                    <a:lstStyle/>
                    <a:p>
                      <a:pPr marL="174625" indent="-174625" algn="r" rtl="1"/>
                      <a:r>
                        <a:rPr lang="he" sz="1800" b="0" i="0" u="none" baseline="0" dirty="0">
                          <a:solidFill>
                            <a:schemeClr val="tx1"/>
                          </a:solidFill>
                          <a:latin typeface="Arial" pitchFamily="34" charset="0"/>
                          <a:cs typeface="Arial" pitchFamily="34" charset="0"/>
                        </a:rPr>
                        <a:t>* אצל 50% מהמשתתפים בתכנית שהיו להם בעיות של בריאות נפשית ניכר שיפור בתפקוד הבריאות הנפשית לאחר 6 חודשים</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97%</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97%</a:t>
                      </a:r>
                      <a:endParaRPr lang="he" sz="1800" baseline="0" dirty="0">
                        <a:solidFill>
                          <a:schemeClr val="tx1"/>
                        </a:solidFill>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r h="370840">
                <a:tc>
                  <a:txBody>
                    <a:bodyPr/>
                    <a:lstStyle/>
                    <a:p>
                      <a:pPr marL="174625" indent="-174625" algn="r" rtl="1"/>
                      <a:r>
                        <a:rPr lang="he" sz="1800" b="0" i="0" u="none" baseline="0" dirty="0">
                          <a:solidFill>
                            <a:schemeClr val="tx1"/>
                          </a:solidFill>
                          <a:latin typeface="Arial" pitchFamily="34" charset="0"/>
                          <a:cs typeface="Arial" pitchFamily="34" charset="0"/>
                        </a:rPr>
                        <a:t>* אצל 75% מהמשתתפים שנרשמו </a:t>
                      </a:r>
                      <a:r>
                        <a:rPr lang="he" sz="1800" b="0" i="0" u="none" baseline="0">
                          <a:solidFill>
                            <a:schemeClr val="tx1"/>
                          </a:solidFill>
                          <a:latin typeface="Arial" pitchFamily="34" charset="0"/>
                          <a:cs typeface="Arial" pitchFamily="34" charset="0"/>
                        </a:rPr>
                        <a:t>לטיפול </a:t>
                      </a:r>
                      <a:r>
                        <a:rPr lang="en-US" sz="1800" b="0" i="0" u="none" baseline="0" noProof="0" smtClean="0">
                          <a:solidFill>
                            <a:schemeClr val="tx1"/>
                          </a:solidFill>
                          <a:latin typeface="Arial" pitchFamily="34" charset="0"/>
                          <a:cs typeface="Arial" pitchFamily="34" charset="0"/>
                        </a:rPr>
                        <a:t>SA</a:t>
                      </a:r>
                      <a:r>
                        <a:rPr lang="he" sz="1800" b="0" i="0" u="none" baseline="0" smtClean="0">
                          <a:solidFill>
                            <a:schemeClr val="tx1"/>
                          </a:solidFill>
                          <a:latin typeface="Arial" pitchFamily="34" charset="0"/>
                          <a:cs typeface="Arial" pitchFamily="34" charset="0"/>
                        </a:rPr>
                        <a:t> </a:t>
                      </a:r>
                      <a:r>
                        <a:rPr lang="he" sz="1800" b="0" i="0" u="none" baseline="0" dirty="0">
                          <a:solidFill>
                            <a:schemeClr val="tx1"/>
                          </a:solidFill>
                          <a:latin typeface="Arial" pitchFamily="34" charset="0"/>
                          <a:cs typeface="Arial" pitchFamily="34" charset="0"/>
                        </a:rPr>
                        <a:t>הייתה ירידה בשימוש בסמים/באלכוהול לאחר שפנו לשירותים</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93%</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92%</a:t>
                      </a:r>
                      <a:endParaRPr lang="he" sz="1800" baseline="0" dirty="0">
                        <a:solidFill>
                          <a:schemeClr val="tx1"/>
                        </a:solidFill>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r h="370840">
                <a:tc>
                  <a:txBody>
                    <a:bodyPr/>
                    <a:lstStyle/>
                    <a:p>
                      <a:pPr marL="174625" indent="-174625" algn="r" rtl="1"/>
                      <a:r>
                        <a:rPr lang="he" sz="1800" b="0" i="0" u="none" baseline="0" dirty="0">
                          <a:solidFill>
                            <a:schemeClr val="tx1"/>
                          </a:solidFill>
                          <a:latin typeface="Arial" pitchFamily="34" charset="0"/>
                          <a:cs typeface="Arial" pitchFamily="34" charset="0"/>
                        </a:rPr>
                        <a:t>* בריאות הפה של 90% ממשתפי התכנית השתפרה או נותרה בעינה לאחר 6 חודשים ו-12 חודשים</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92%</a:t>
                      </a:r>
                      <a:endParaRPr lang="he" sz="1800" baseline="0" dirty="0">
                        <a:solidFill>
                          <a:schemeClr val="tx1"/>
                        </a:solidFill>
                        <a:latin typeface="Arial" pitchFamily="34" charset="0"/>
                        <a:cs typeface="Arial" pitchFamily="34" charset="0"/>
                      </a:endParaRPr>
                    </a:p>
                  </a:txBody>
                  <a:tcPr/>
                </a:tc>
                <a:tc>
                  <a:txBody>
                    <a:bodyPr/>
                    <a:lstStyle/>
                    <a:p>
                      <a:pPr algn="ctr" rtl="1"/>
                      <a:r>
                        <a:rPr lang="he" sz="1800" b="0" i="0" u="none" baseline="0">
                          <a:solidFill>
                            <a:schemeClr val="tx1"/>
                          </a:solidFill>
                          <a:latin typeface="Arial" pitchFamily="34" charset="0"/>
                          <a:cs typeface="Arial" pitchFamily="34" charset="0"/>
                        </a:rPr>
                        <a:t>94%</a:t>
                      </a:r>
                      <a:endParaRPr lang="he" sz="1800" baseline="0" dirty="0">
                        <a:solidFill>
                          <a:schemeClr val="tx1"/>
                        </a:solidFill>
                        <a:latin typeface="Arial" pitchFamily="34" charset="0"/>
                        <a:cs typeface="Arial" pitchFamily="34" charset="0"/>
                      </a:endParaRPr>
                    </a:p>
                  </a:txBody>
                  <a:tcPr/>
                </a:tc>
                <a:tc>
                  <a:txBody>
                    <a:bodyPr/>
                    <a:lstStyle/>
                    <a:p>
                      <a:endParaRPr lang="he" sz="1800" baseline="0" dirty="0">
                        <a:latin typeface="Arial" pitchFamily="34" charset="0"/>
                        <a:cs typeface="Arial" pitchFamily="34" charset="0"/>
                      </a:endParaRPr>
                    </a:p>
                  </a:txBody>
                  <a:tcPr/>
                </a:tc>
              </a:tr>
            </a:tbl>
          </a:graphicData>
        </a:graphic>
      </p:graphicFrame>
      <p:sp>
        <p:nvSpPr>
          <p:cNvPr id="5" name="Up Arrow 4"/>
          <p:cNvSpPr/>
          <p:nvPr/>
        </p:nvSpPr>
        <p:spPr>
          <a:xfrm>
            <a:off x="1219200" y="22860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5" name="Up Arrow 14"/>
          <p:cNvSpPr/>
          <p:nvPr/>
        </p:nvSpPr>
        <p:spPr>
          <a:xfrm>
            <a:off x="1219200" y="2924175"/>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6" name="Up Arrow 15"/>
          <p:cNvSpPr/>
          <p:nvPr/>
        </p:nvSpPr>
        <p:spPr>
          <a:xfrm>
            <a:off x="1219200" y="35814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7" name="Up Arrow 16"/>
          <p:cNvSpPr/>
          <p:nvPr/>
        </p:nvSpPr>
        <p:spPr>
          <a:xfrm>
            <a:off x="1219200" y="41910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8" name="Up Arrow 17"/>
          <p:cNvSpPr/>
          <p:nvPr/>
        </p:nvSpPr>
        <p:spPr>
          <a:xfrm>
            <a:off x="1219200" y="51054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9" name="Up Arrow 18"/>
          <p:cNvSpPr/>
          <p:nvPr/>
        </p:nvSpPr>
        <p:spPr>
          <a:xfrm>
            <a:off x="1219200" y="5762625"/>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he">
              <a:latin typeface="Arial" pitchFamily="34" charset="0"/>
              <a:cs typeface="Arial" pitchFamily="34" charset="0"/>
            </a:endParaRPr>
          </a:p>
        </p:txBody>
      </p:sp>
      <p:sp>
        <p:nvSpPr>
          <p:cNvPr id="11" name="Slide Number Placeholder 7"/>
          <p:cNvSpPr txBox="1">
            <a:spLocks/>
          </p:cNvSpPr>
          <p:nvPr/>
        </p:nvSpPr>
        <p:spPr>
          <a:xfrm>
            <a:off x="6477000" y="6356350"/>
            <a:ext cx="1981200" cy="36576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t>iv</a:t>
            </a:r>
            <a:endParaRPr kumimoji="0" lang="he" sz="14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 b="0" i="0" u="none" baseline="0" dirty="0">
                <a:latin typeface="Arial" pitchFamily="34" charset="0"/>
                <a:cs typeface="Arial" pitchFamily="34" charset="0"/>
              </a:rPr>
              <a:t>שיקולים לוגיים בתכנון</a:t>
            </a:r>
            <a:endParaRPr lang="he" dirty="0">
              <a:latin typeface="Arial" pitchFamily="34" charset="0"/>
              <a:cs typeface="Arial" pitchFamily="34" charset="0"/>
            </a:endParaRPr>
          </a:p>
        </p:txBody>
      </p:sp>
      <p:sp>
        <p:nvSpPr>
          <p:cNvPr id="3" name="Content Placeholder 2"/>
          <p:cNvSpPr>
            <a:spLocks noGrp="1"/>
          </p:cNvSpPr>
          <p:nvPr>
            <p:ph sz="quarter" idx="1"/>
          </p:nvPr>
        </p:nvSpPr>
        <p:spPr>
          <a:xfrm>
            <a:off x="457200" y="1219200"/>
            <a:ext cx="8229600" cy="5029200"/>
          </a:xfrm>
        </p:spPr>
        <p:txBody>
          <a:bodyPr>
            <a:normAutofit fontScale="25000" lnSpcReduction="20000"/>
          </a:bodyPr>
          <a:lstStyle/>
          <a:p>
            <a:pPr marL="514350" indent="-514350" algn="r" rtl="1">
              <a:buFont typeface="+mj-lt"/>
              <a:buAutoNum type="arabicPeriod"/>
            </a:pPr>
            <a:r>
              <a:rPr lang="he" sz="9600" b="0" i="0" u="none" baseline="0" dirty="0">
                <a:latin typeface="Arial" pitchFamily="34" charset="0"/>
                <a:cs typeface="Arial" pitchFamily="34" charset="0"/>
              </a:rPr>
              <a:t>חשוב על התוצאות שברצונך להשיג.</a:t>
            </a:r>
            <a:endParaRPr lang="he" sz="9600" dirty="0" smtClean="0">
              <a:latin typeface="Arial" pitchFamily="34" charset="0"/>
              <a:cs typeface="Arial" pitchFamily="34" charset="0"/>
            </a:endParaRPr>
          </a:p>
          <a:p>
            <a:pPr marL="514350" indent="-514350" algn="r" rtl="1">
              <a:buFont typeface="+mj-lt"/>
              <a:buAutoNum type="arabicPeriod"/>
            </a:pPr>
            <a:r>
              <a:rPr lang="he" sz="9600" b="0" i="0" u="none" baseline="0" dirty="0">
                <a:latin typeface="Arial" pitchFamily="34" charset="0"/>
                <a:cs typeface="Arial" pitchFamily="34" charset="0"/>
              </a:rPr>
              <a:t>החלט אילו גישות יסייעו לך להשיג תוצאות אלה.</a:t>
            </a:r>
            <a:endParaRPr lang="he" sz="9600" dirty="0" smtClean="0">
              <a:latin typeface="Arial" pitchFamily="34" charset="0"/>
              <a:cs typeface="Arial" pitchFamily="34" charset="0"/>
            </a:endParaRPr>
          </a:p>
          <a:p>
            <a:pPr marL="514350" indent="-514350" algn="r" rtl="1">
              <a:buFont typeface="+mj-lt"/>
              <a:buAutoNum type="arabicPeriod"/>
            </a:pPr>
            <a:r>
              <a:rPr lang="he" sz="9600" b="0" i="0" u="none" baseline="0" dirty="0">
                <a:latin typeface="Arial" pitchFamily="34" charset="0"/>
                <a:cs typeface="Arial" pitchFamily="34" charset="0"/>
              </a:rPr>
              <a:t>חשוב אילו נתונים דרושים לך כדי לפעול בהתאם לגישות הרצויות. </a:t>
            </a:r>
            <a:endParaRPr lang="he" sz="9600" dirty="0" smtClean="0">
              <a:latin typeface="Arial" pitchFamily="34" charset="0"/>
              <a:cs typeface="Arial" pitchFamily="34" charset="0"/>
            </a:endParaRPr>
          </a:p>
          <a:p>
            <a:pPr marL="514350" indent="-514350" algn="r" rtl="1">
              <a:buFont typeface="+mj-lt"/>
              <a:buAutoNum type="arabicPeriod"/>
            </a:pPr>
            <a:endParaRPr lang="he" sz="9600" dirty="0" smtClean="0">
              <a:latin typeface="Arial" pitchFamily="34" charset="0"/>
              <a:cs typeface="Arial" pitchFamily="34" charset="0"/>
            </a:endParaRPr>
          </a:p>
          <a:p>
            <a:pPr marL="514350" indent="-514350" algn="r" rtl="1">
              <a:buFont typeface="+mj-lt"/>
              <a:buAutoNum type="arabicPeriod"/>
            </a:pPr>
            <a:r>
              <a:rPr lang="he" sz="9600" b="0" i="0" u="none" baseline="0" dirty="0">
                <a:latin typeface="Arial" pitchFamily="34" charset="0"/>
                <a:cs typeface="Arial" pitchFamily="34" charset="0"/>
              </a:rPr>
              <a:t>הגדר תוצאות, זהה מדדים ויעדים.**</a:t>
            </a:r>
            <a:endParaRPr lang="he" sz="9600" dirty="0" smtClean="0">
              <a:latin typeface="Arial" pitchFamily="34" charset="0"/>
              <a:cs typeface="Arial" pitchFamily="34" charset="0"/>
            </a:endParaRPr>
          </a:p>
          <a:p>
            <a:pPr marL="514350" indent="-514350" algn="r" rtl="1">
              <a:buFont typeface="+mj-lt"/>
              <a:buAutoNum type="arabicPeriod"/>
            </a:pPr>
            <a:endParaRPr lang="he" sz="9600" dirty="0" smtClean="0">
              <a:latin typeface="Arial" pitchFamily="34" charset="0"/>
              <a:cs typeface="Arial" pitchFamily="34" charset="0"/>
            </a:endParaRPr>
          </a:p>
          <a:p>
            <a:pPr marL="514350" indent="-514350" algn="r" rtl="1">
              <a:buNone/>
            </a:pPr>
            <a:r>
              <a:rPr lang="he" sz="10400" b="0" i="0" u="none" baseline="0" dirty="0">
                <a:latin typeface="Arial" pitchFamily="34" charset="0"/>
                <a:cs typeface="Arial" pitchFamily="34" charset="0"/>
              </a:rPr>
              <a:t>    </a:t>
            </a:r>
            <a:r>
              <a:rPr lang="he-IL" sz="10400" b="0" i="0" u="none" baseline="0" dirty="0" smtClean="0">
                <a:latin typeface="Arial" pitchFamily="34" charset="0"/>
                <a:cs typeface="Arial" pitchFamily="34" charset="0"/>
              </a:rPr>
              <a:t>		</a:t>
            </a:r>
            <a:r>
              <a:rPr lang="he" sz="10400" b="0" i="0" u="none" baseline="0" dirty="0" smtClean="0">
                <a:latin typeface="Arial" pitchFamily="34" charset="0"/>
                <a:cs typeface="Arial" pitchFamily="34" charset="0"/>
              </a:rPr>
              <a:t>החלט </a:t>
            </a:r>
            <a:r>
              <a:rPr lang="he" sz="10400" b="0" i="0" u="none" baseline="0" dirty="0">
                <a:latin typeface="Arial" pitchFamily="34" charset="0"/>
                <a:cs typeface="Arial" pitchFamily="34" charset="0"/>
              </a:rPr>
              <a:t>מראש, </a:t>
            </a:r>
            <a:endParaRPr lang="he" sz="10400" dirty="0" smtClean="0">
              <a:latin typeface="Arial" pitchFamily="34" charset="0"/>
              <a:cs typeface="Arial" pitchFamily="34" charset="0"/>
            </a:endParaRPr>
          </a:p>
          <a:p>
            <a:pPr marL="514350" indent="-514350" algn="r" rtl="1">
              <a:buNone/>
            </a:pPr>
            <a:r>
              <a:rPr lang="he-IL" sz="10400" b="0" i="0" u="none" baseline="0" smtClean="0">
                <a:latin typeface="Arial" pitchFamily="34" charset="0"/>
                <a:cs typeface="Arial" pitchFamily="34" charset="0"/>
              </a:rPr>
              <a:t>	</a:t>
            </a:r>
            <a:r>
              <a:rPr lang="he" sz="10400" b="0" i="0" u="none" baseline="0" smtClean="0">
                <a:latin typeface="Arial" pitchFamily="34" charset="0"/>
                <a:cs typeface="Arial" pitchFamily="34" charset="0"/>
              </a:rPr>
              <a:t>          </a:t>
            </a:r>
            <a:r>
              <a:rPr lang="he" sz="10400" b="0" i="0" u="none" baseline="0" dirty="0">
                <a:latin typeface="Arial" pitchFamily="34" charset="0"/>
                <a:cs typeface="Arial" pitchFamily="34" charset="0"/>
              </a:rPr>
              <a:t>מה ייחשב לטוב דיו</a:t>
            </a:r>
            <a:endParaRPr lang="he" sz="10400" dirty="0" smtClean="0">
              <a:latin typeface="Arial" pitchFamily="34" charset="0"/>
              <a:cs typeface="Arial" pitchFamily="34" charset="0"/>
            </a:endParaRPr>
          </a:p>
          <a:p>
            <a:pPr marL="514350" indent="-514350" algn="r" rtl="1">
              <a:buNone/>
            </a:pPr>
            <a:endParaRPr lang="he" sz="9600" dirty="0" smtClean="0">
              <a:latin typeface="Arial" pitchFamily="34" charset="0"/>
              <a:cs typeface="Arial" pitchFamily="34" charset="0"/>
            </a:endParaRPr>
          </a:p>
          <a:p>
            <a:pPr marL="514350" indent="-514350">
              <a:buFont typeface="+mj-lt"/>
              <a:buAutoNum type="arabicPeriod" startAt="5"/>
            </a:pPr>
            <a:r>
              <a:rPr lang="he" sz="9600" smtClean="0">
                <a:latin typeface="Arial" pitchFamily="34" charset="0"/>
                <a:cs typeface="Arial" pitchFamily="34" charset="0"/>
              </a:rPr>
              <a:t>תעד </a:t>
            </a:r>
            <a:r>
              <a:rPr lang="he" sz="9600" dirty="0">
                <a:latin typeface="Arial" pitchFamily="34" charset="0"/>
                <a:cs typeface="Arial" pitchFamily="34" charset="0"/>
              </a:rPr>
              <a:t>את אופן מתן השירותים.</a:t>
            </a:r>
            <a:endParaRPr lang="he" sz="9600" dirty="0" smtClean="0">
              <a:latin typeface="Arial" pitchFamily="34" charset="0"/>
              <a:cs typeface="Arial" pitchFamily="34" charset="0"/>
            </a:endParaRPr>
          </a:p>
          <a:p>
            <a:pPr marL="514350" indent="-514350">
              <a:buFont typeface="+mj-lt"/>
              <a:buAutoNum type="arabicPeriod" startAt="5"/>
            </a:pPr>
            <a:endParaRPr lang="he" sz="9600" dirty="0" smtClean="0">
              <a:latin typeface="Arial" pitchFamily="34" charset="0"/>
              <a:cs typeface="Arial" pitchFamily="34" charset="0"/>
            </a:endParaRPr>
          </a:p>
          <a:p>
            <a:pPr marL="514350" indent="-514350">
              <a:buFont typeface="+mj-lt"/>
              <a:buAutoNum type="arabicPeriod" startAt="5"/>
            </a:pPr>
            <a:r>
              <a:rPr lang="he" sz="9600" smtClean="0">
                <a:latin typeface="Arial" pitchFamily="34" charset="0"/>
                <a:cs typeface="Arial" pitchFamily="34" charset="0"/>
              </a:rPr>
              <a:t>הערך </a:t>
            </a:r>
            <a:r>
              <a:rPr lang="he" sz="9600" dirty="0">
                <a:latin typeface="Arial" pitchFamily="34" charset="0"/>
                <a:cs typeface="Arial" pitchFamily="34" charset="0"/>
              </a:rPr>
              <a:t>את התוצאות בפועל (תוצאות).</a:t>
            </a:r>
            <a:endParaRPr lang="he" sz="9600" dirty="0" smtClean="0">
              <a:latin typeface="Arial" pitchFamily="34" charset="0"/>
              <a:cs typeface="Arial" pitchFamily="34" charset="0"/>
            </a:endParaRPr>
          </a:p>
          <a:p>
            <a:pPr marL="514350" indent="-514350" algn="r" rtl="1">
              <a:buNone/>
            </a:pPr>
            <a:endParaRPr lang="he" sz="5000" dirty="0" smtClean="0">
              <a:latin typeface="Arial" pitchFamily="34" charset="0"/>
              <a:cs typeface="Arial" pitchFamily="34" charset="0"/>
            </a:endParaRPr>
          </a:p>
          <a:p>
            <a:pPr marL="514350" indent="-514350" algn="r" rtl="1">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a:p>
            <a:pPr marL="514350" indent="-514350" algn="r" rtl="1">
              <a:lnSpc>
                <a:spcPct val="120000"/>
              </a:lnSpc>
              <a:spcBef>
                <a:spcPts val="0"/>
              </a:spcBef>
              <a:buNone/>
            </a:pPr>
            <a:endParaRPr lang="he" dirty="0" smtClean="0">
              <a:latin typeface="Arial" pitchFamily="34" charset="0"/>
              <a:cs typeface="Arial" pitchFamily="34" charset="0"/>
            </a:endParaRPr>
          </a:p>
        </p:txBody>
      </p:sp>
      <p:pic>
        <p:nvPicPr>
          <p:cNvPr id="5122" name="Picture 2" descr="C:\Users\anita.OMGDOMAIN\AppData\Local\Microsoft\Windows\Temporary Internet Files\Content.IE5\VSW13P7V\MC900434750[1].png"/>
          <p:cNvPicPr>
            <a:picLocks noChangeAspect="1" noChangeArrowheads="1"/>
          </p:cNvPicPr>
          <p:nvPr/>
        </p:nvPicPr>
        <p:blipFill>
          <a:blip r:embed="rId3" cstate="print"/>
          <a:srcRect/>
          <a:stretch>
            <a:fillRect/>
          </a:stretch>
        </p:blipFill>
        <p:spPr bwMode="auto">
          <a:xfrm>
            <a:off x="1066800" y="3048000"/>
            <a:ext cx="2285714" cy="2285714"/>
          </a:xfrm>
          <a:prstGeom prst="rect">
            <a:avLst/>
          </a:prstGeom>
          <a:noFill/>
        </p:spPr>
      </p:pic>
      <p:sp>
        <p:nvSpPr>
          <p:cNvPr id="8" name="Slide Number Placeholder 7"/>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1</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 dirty="0">
                <a:latin typeface="Arial" pitchFamily="34" charset="0"/>
                <a:cs typeface="Arial" pitchFamily="34" charset="0"/>
              </a:rPr>
              <a:t>תוצאות ומדדים</a:t>
            </a:r>
          </a:p>
        </p:txBody>
      </p:sp>
      <p:sp>
        <p:nvSpPr>
          <p:cNvPr id="7" name="Rectangle 6"/>
          <p:cNvSpPr/>
          <p:nvPr/>
        </p:nvSpPr>
        <p:spPr>
          <a:xfrm>
            <a:off x="228600" y="685800"/>
            <a:ext cx="8153400" cy="4401205"/>
          </a:xfrm>
          <a:prstGeom prst="rect">
            <a:avLst/>
          </a:prstGeom>
        </p:spPr>
        <p:txBody>
          <a:bodyPr wrap="square">
            <a:spAutoFit/>
          </a:bodyPr>
          <a:lstStyle/>
          <a:p>
            <a:pPr marL="568325" lvl="1" indent="-568325" algn="r" rtl="1">
              <a:buFont typeface="Wingdings" pitchFamily="2" charset="2"/>
              <a:buChar char="Ø"/>
            </a:pPr>
            <a:endParaRPr lang="he" sz="4000" b="1" dirty="0" smtClean="0">
              <a:latin typeface="Arial" pitchFamily="34" charset="0"/>
              <a:cs typeface="Arial" pitchFamily="34" charset="0"/>
            </a:endParaRPr>
          </a:p>
          <a:p>
            <a:pPr marL="568325" lvl="1" indent="-568325" algn="r" rtl="1">
              <a:buFont typeface="Wingdings" pitchFamily="2" charset="2"/>
              <a:buChar char=""/>
            </a:pPr>
            <a:r>
              <a:rPr lang="he" sz="4000" b="1" i="0" u="none" baseline="0" smtClean="0">
                <a:latin typeface="Arial" pitchFamily="34" charset="0"/>
                <a:cs typeface="Arial" pitchFamily="34" charset="0"/>
              </a:rPr>
              <a:t>שינויים בהתנהגות, במיומנויות, בידע, בעמדות, במצב או בסטטוס.</a:t>
            </a:r>
            <a:endParaRPr lang="he" sz="4000" b="1" smtClean="0">
              <a:latin typeface="Arial" pitchFamily="34" charset="0"/>
              <a:cs typeface="Arial" pitchFamily="34" charset="0"/>
            </a:endParaRPr>
          </a:p>
          <a:p>
            <a:pPr marL="568325" lvl="1" indent="-568325" algn="r" rtl="1">
              <a:buFont typeface="Wingdings" pitchFamily="2" charset="2"/>
              <a:buChar char="Ø"/>
            </a:pPr>
            <a:endParaRPr lang="he" sz="4000" b="1" smtClean="0">
              <a:latin typeface="Arial" pitchFamily="34" charset="0"/>
              <a:cs typeface="Arial" pitchFamily="34" charset="0"/>
            </a:endParaRPr>
          </a:p>
          <a:p>
            <a:pPr marL="568325" lvl="1" indent="-568325" algn="r" rtl="1">
              <a:buFont typeface="Wingdings" pitchFamily="2" charset="2"/>
              <a:buChar char=""/>
            </a:pPr>
            <a:r>
              <a:rPr lang="he" sz="4000" b="1" i="0" u="none" baseline="0" smtClean="0">
                <a:latin typeface="Arial" pitchFamily="34" charset="0"/>
                <a:cs typeface="Arial" pitchFamily="34" charset="0"/>
              </a:rPr>
              <a:t>מאפיינים או שינויים ספציפיים ניתנים למדידה המייצגים השגת תוצאה.</a:t>
            </a:r>
            <a:endParaRPr lang="he" sz="4000" b="1" dirty="0" smtClean="0">
              <a:latin typeface="Arial" pitchFamily="34" charset="0"/>
              <a:cs typeface="Arial" pitchFamily="34" charset="0"/>
            </a:endParaRPr>
          </a:p>
        </p:txBody>
      </p:sp>
      <p:sp>
        <p:nvSpPr>
          <p:cNvPr id="8" name="Slide Number Placeholder 7"/>
          <p:cNvSpPr>
            <a:spLocks noGrp="1"/>
          </p:cNvSpPr>
          <p:nvPr>
            <p:ph type="sldNum" sz="quarter" idx="12"/>
          </p:nvPr>
        </p:nvSpPr>
        <p:spPr>
          <a:xfrm>
            <a:off x="6477000" y="6356350"/>
            <a:ext cx="1981200" cy="365760"/>
          </a:xfrm>
        </p:spPr>
        <p:txBody>
          <a:bodyPr/>
          <a:lstStyle/>
          <a:p>
            <a:pPr algn="r" rtl="1"/>
            <a:r>
              <a:rPr lang="he" b="0" i="0" u="none" baseline="0">
                <a:latin typeface="Arial" pitchFamily="34" charset="0"/>
                <a:cs typeface="Arial" pitchFamily="34" charset="0"/>
              </a:rPr>
              <a:t>2</a:t>
            </a:r>
            <a:endParaRPr lang="h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
      <a:dk1>
        <a:sysClr val="windowText" lastClr="000000"/>
      </a:dk1>
      <a:lt1>
        <a:srgbClr val="FFFFFF"/>
      </a:lt1>
      <a:dk2>
        <a:srgbClr val="464653"/>
      </a:dk2>
      <a:lt2>
        <a:srgbClr val="DDE9EC"/>
      </a:lt2>
      <a:accent1>
        <a:srgbClr val="727CA3"/>
      </a:accent1>
      <a:accent2>
        <a:srgbClr val="9FB8CD"/>
      </a:accent2>
      <a:accent3>
        <a:srgbClr val="FF0000"/>
      </a:accent3>
      <a:accent4>
        <a:srgbClr val="BFBFBF"/>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7158</TotalTime>
  <Words>1298</Words>
  <Application>Microsoft Office PowerPoint</Application>
  <PresentationFormat>‫הצגה על המסך (4:3)</PresentationFormat>
  <Paragraphs>300</Paragraphs>
  <Slides>33</Slides>
  <Notes>33</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33</vt:i4>
      </vt:variant>
    </vt:vector>
  </HeadingPairs>
  <TitlesOfParts>
    <vt:vector size="35" baseType="lpstr">
      <vt:lpstr>Origin</vt:lpstr>
      <vt:lpstr>Worksheet</vt:lpstr>
      <vt:lpstr>שקופית 0</vt:lpstr>
      <vt:lpstr>שקופית 1</vt:lpstr>
      <vt:lpstr>שקופית 2</vt:lpstr>
      <vt:lpstr>מה תעשה אם תראה תוצאות כאלה?</vt:lpstr>
      <vt:lpstr>או תוצאות כאלה?</vt:lpstr>
      <vt:lpstr>או כאלה?</vt:lpstr>
      <vt:lpstr>מה תעשה אם תראה תוצאות כאלה?</vt:lpstr>
      <vt:lpstr>שיקולים לוגיים בתכנון</vt:lpstr>
      <vt:lpstr>תוצאות ומדדים</vt:lpstr>
      <vt:lpstr>מדד: תזכורות</vt:lpstr>
      <vt:lpstr>יעדים</vt:lpstr>
      <vt:lpstr>יעדים: תזכורות</vt:lpstr>
      <vt:lpstr>תוצאה, מדד, יעד – לדוגמה</vt:lpstr>
      <vt:lpstr>תוצאה, מדד, יעד – לדוגמה</vt:lpstr>
      <vt:lpstr>תוצאה, מדד, יעד – לדוגמה</vt:lpstr>
      <vt:lpstr>דוגמאות למדדים עם התייחסות לזמנים</vt:lpstr>
      <vt:lpstr>שקופית 16</vt:lpstr>
      <vt:lpstr>כיצד תדע מתי התכניות שלך אכן משיגות את מטרתן? . . . הערכה  </vt:lpstr>
      <vt:lpstr>כיצד תדע מתי התכניות שלך אכן משיגות את מטרתן? . . . הערכה  </vt:lpstr>
      <vt:lpstr>כיצד תדע מתי התכניות שלך אכן משיגות את מטרתן? . . . הערכה  </vt:lpstr>
      <vt:lpstr>כיצד תדע מתי התכניות שלך אכן משיגות את מטרתן? . . . הערכה</vt:lpstr>
      <vt:lpstr>מה עליך לעשות כדי לבצע הערכה?</vt:lpstr>
      <vt:lpstr>שאלות עיקריות</vt:lpstr>
      <vt:lpstr>קריטריונים לשאלות הערכה</vt:lpstr>
      <vt:lpstr>שקופית 24</vt:lpstr>
      <vt:lpstr>כיצד תדע מתי התכניות שלך אכן משיגות את מטרתן? . . . . הערכה  </vt:lpstr>
      <vt:lpstr>סוגי הערכה, מוקדי הערכה ותזמון הערכה</vt:lpstr>
      <vt:lpstr>מעריכים</vt:lpstr>
      <vt:lpstr>מאפיינים של מעריכים אפקטיביים</vt:lpstr>
      <vt:lpstr>הבהרה לגבי גישות הערכה</vt:lpstr>
      <vt:lpstr>מטרות ההערכה</vt:lpstr>
      <vt:lpstr>מיהם בעלי העניין בהערכה ובמה חשיבותם?</vt:lpstr>
      <vt:lpstr>שקופית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ESSENTIALS</dc:title>
  <dc:creator>anita</dc:creator>
  <cp:lastModifiedBy>Ayelet Finkelstein</cp:lastModifiedBy>
  <cp:revision>391</cp:revision>
  <dcterms:created xsi:type="dcterms:W3CDTF">2011-03-07T16:46:23Z</dcterms:created>
  <dcterms:modified xsi:type="dcterms:W3CDTF">2014-11-27T10:57:27Z</dcterms:modified>
</cp:coreProperties>
</file>